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324" r:id="rId5"/>
    <p:sldId id="302" r:id="rId6"/>
    <p:sldId id="315" r:id="rId7"/>
    <p:sldId id="294" r:id="rId8"/>
    <p:sldId id="295" r:id="rId9"/>
    <p:sldId id="304" r:id="rId10"/>
    <p:sldId id="314" r:id="rId11"/>
    <p:sldId id="330" r:id="rId12"/>
    <p:sldId id="326" r:id="rId13"/>
    <p:sldId id="310" r:id="rId14"/>
    <p:sldId id="327" r:id="rId15"/>
    <p:sldId id="328" r:id="rId16"/>
    <p:sldId id="329" r:id="rId17"/>
    <p:sldId id="331" r:id="rId18"/>
    <p:sldId id="325" r:id="rId19"/>
    <p:sldId id="311" r:id="rId20"/>
    <p:sldId id="312" r:id="rId21"/>
    <p:sldId id="313" r:id="rId22"/>
    <p:sldId id="33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457" autoAdjust="0"/>
  </p:normalViewPr>
  <p:slideViewPr>
    <p:cSldViewPr snapToGrid="0">
      <p:cViewPr varScale="1">
        <p:scale>
          <a:sx n="63" d="100"/>
          <a:sy n="63" d="100"/>
        </p:scale>
        <p:origin x="804" y="76"/>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FDA871-3C28-417C-AF30-C399CE768EB3}" type="datetime1">
              <a:rPr lang="en-US" smtClean="0"/>
              <a:t>9/28/2025</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B4E26A-34C2-4A86-BBEF-02FFB9CD6BDA}" type="datetime1">
              <a:rPr lang="en-US" noProof="0" smtClean="0"/>
              <a:t>9/28/2025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
        <p:nvSpPr>
          <p:cNvPr id="5" name="Date Placeholder 4">
            <a:extLst>
              <a:ext uri="{FF2B5EF4-FFF2-40B4-BE49-F238E27FC236}">
                <a16:creationId xmlns:a16="http://schemas.microsoft.com/office/drawing/2014/main" id="{7B1FADF0-897D-006A-F800-C025CD08B665}"/>
              </a:ext>
            </a:extLst>
          </p:cNvPr>
          <p:cNvSpPr>
            <a:spLocks noGrp="1"/>
          </p:cNvSpPr>
          <p:nvPr>
            <p:ph type="dt" idx="1"/>
          </p:nvPr>
        </p:nvSpPr>
        <p:spPr/>
        <p:txBody>
          <a:bodyPr/>
          <a:lstStyle/>
          <a:p>
            <a:fld id="{4D22B45B-1FD8-4C61-A2C2-5E199C2FCC0A}" type="datetime1">
              <a:rPr lang="en-US" noProof="0" smtClean="0"/>
              <a:t>9/28/2025</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
        <p:nvSpPr>
          <p:cNvPr id="5" name="Date Placeholder 4">
            <a:extLst>
              <a:ext uri="{FF2B5EF4-FFF2-40B4-BE49-F238E27FC236}">
                <a16:creationId xmlns:a16="http://schemas.microsoft.com/office/drawing/2014/main" id="{0C941EFE-3E96-AB63-7117-475511BFBBA3}"/>
              </a:ext>
            </a:extLst>
          </p:cNvPr>
          <p:cNvSpPr>
            <a:spLocks noGrp="1"/>
          </p:cNvSpPr>
          <p:nvPr>
            <p:ph type="dt" idx="1"/>
          </p:nvPr>
        </p:nvSpPr>
        <p:spPr/>
        <p:txBody>
          <a:bodyPr/>
          <a:lstStyle/>
          <a:p>
            <a:fld id="{E88A43E1-7BC9-495C-BA6E-38D378A08F7D}" type="datetime1">
              <a:rPr lang="en-US" noProof="0" smtClean="0"/>
              <a:t>9/28/2025</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dirty="0"/>
          </a:p>
        </p:txBody>
      </p:sp>
      <p:sp>
        <p:nvSpPr>
          <p:cNvPr id="5" name="Date Placeholder 4">
            <a:extLst>
              <a:ext uri="{FF2B5EF4-FFF2-40B4-BE49-F238E27FC236}">
                <a16:creationId xmlns:a16="http://schemas.microsoft.com/office/drawing/2014/main" id="{EF331BB0-DC08-8E08-2622-873CA213214D}"/>
              </a:ext>
            </a:extLst>
          </p:cNvPr>
          <p:cNvSpPr>
            <a:spLocks noGrp="1"/>
          </p:cNvSpPr>
          <p:nvPr>
            <p:ph type="dt" idx="1"/>
          </p:nvPr>
        </p:nvSpPr>
        <p:spPr/>
        <p:txBody>
          <a:bodyPr/>
          <a:lstStyle/>
          <a:p>
            <a:fld id="{6E578DA0-9647-4254-9DFD-7E378092A728}" type="datetime1">
              <a:rPr lang="en-US" noProof="0" smtClean="0"/>
              <a:t>9/28/2025</a:t>
            </a:fld>
            <a:endParaRPr lang="en-US" noProof="0" dirty="0"/>
          </a:p>
        </p:txBody>
      </p:sp>
    </p:spTree>
    <p:extLst>
      <p:ext uri="{BB962C8B-B14F-4D97-AF65-F5344CB8AC3E}">
        <p14:creationId xmlns:p14="http://schemas.microsoft.com/office/powerpoint/2010/main" val="4165856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17</a:t>
            </a:fld>
            <a:endParaRPr lang="en-US" noProof="0" dirty="0"/>
          </a:p>
        </p:txBody>
      </p:sp>
      <p:sp>
        <p:nvSpPr>
          <p:cNvPr id="5" name="Date Placeholder 4">
            <a:extLst>
              <a:ext uri="{FF2B5EF4-FFF2-40B4-BE49-F238E27FC236}">
                <a16:creationId xmlns:a16="http://schemas.microsoft.com/office/drawing/2014/main" id="{93EFAA06-3EDF-9AEB-251E-DD94B0617996}"/>
              </a:ext>
            </a:extLst>
          </p:cNvPr>
          <p:cNvSpPr>
            <a:spLocks noGrp="1"/>
          </p:cNvSpPr>
          <p:nvPr>
            <p:ph type="dt" idx="1"/>
          </p:nvPr>
        </p:nvSpPr>
        <p:spPr/>
        <p:txBody>
          <a:bodyPr/>
          <a:lstStyle/>
          <a:p>
            <a:fld id="{1C5565BC-D548-4C42-A7A6-F8EA31552E07}" type="datetime1">
              <a:rPr lang="en-US" noProof="0" smtClean="0"/>
              <a:t>9/28/2025</a:t>
            </a:fld>
            <a:endParaRPr lang="en-US" noProof="0" dirty="0"/>
          </a:p>
        </p:txBody>
      </p:sp>
    </p:spTree>
    <p:extLst>
      <p:ext uri="{BB962C8B-B14F-4D97-AF65-F5344CB8AC3E}">
        <p14:creationId xmlns:p14="http://schemas.microsoft.com/office/powerpoint/2010/main" val="3397440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hasCustomPrompt="1"/>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dirty="0"/>
              <a:t>lick icon to add picture</a:t>
            </a:r>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9/28/2025</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Hospitality Analysis</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sldNum="0" hdr="0" ftr="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g"/><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g"/><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image" Target="../media/image4.png"/><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hyperlink" Target="https://gemini.google.com/app?hl=en-I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extLst>
              <a:ext uri="{BEBA8EAE-BF5A-486C-A8C5-ECC9F3942E4B}">
                <a14:imgProps xmlns:a14="http://schemas.microsoft.com/office/drawing/2010/main">
                  <a14:imgLayer r:embed="rId4">
                    <a14:imgEffect>
                      <a14:backgroundRemoval t="16242" b="83758" l="10000" r="90000"/>
                    </a14:imgEffect>
                  </a14:imgLayer>
                </a14:imgProps>
              </a:ext>
            </a:extLst>
          </a:blip>
          <a:srcRect t="7802" b="7802"/>
          <a:stretch/>
        </p:blipFill>
        <p:spPr>
          <a:xfrm>
            <a:off x="0" y="0"/>
            <a:ext cx="12192000" cy="6858000"/>
          </a:xfrm>
          <a:blipFill dpi="0" rotWithShape="1">
            <a:blip r:embed="rId5">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a:xfrm>
            <a:off x="4096846" y="2576760"/>
            <a:ext cx="3222837" cy="2506869"/>
          </a:xfrm>
          <a:noFill/>
        </p:spPr>
        <p:txBody>
          <a:bodyPr/>
          <a:lstStyle/>
          <a:p>
            <a:r>
              <a:rPr lang="en-US" sz="4400" dirty="0" err="1"/>
              <a:t>AtliQ</a:t>
            </a:r>
            <a:r>
              <a:rPr lang="en-US" sz="4400" dirty="0"/>
              <a:t> Grands Hospitality Analysis</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a:xfrm>
            <a:off x="4484582" y="5214257"/>
            <a:ext cx="3222836" cy="413378"/>
          </a:xfrm>
        </p:spPr>
        <p:txBody>
          <a:bodyPr/>
          <a:lstStyle/>
          <a:p>
            <a:r>
              <a:rPr lang="en-US" sz="1800" dirty="0">
                <a:latin typeface="Times New Roman" panose="02020603050405020304" pitchFamily="18" charset="0"/>
                <a:cs typeface="Times New Roman" panose="02020603050405020304" pitchFamily="18" charset="0"/>
              </a:rPr>
              <a:t>Arindam Das</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D8D3FB1-099D-AADC-3734-69B3D2D1FF3B}"/>
              </a:ext>
            </a:extLst>
          </p:cNvPr>
          <p:cNvPicPr>
            <a:picLocks noChangeAspect="1"/>
          </p:cNvPicPr>
          <p:nvPr/>
        </p:nvPicPr>
        <p:blipFill>
          <a:blip r:embed="rId6"/>
          <a:stretch>
            <a:fillRect/>
          </a:stretch>
        </p:blipFill>
        <p:spPr>
          <a:xfrm>
            <a:off x="5511589" y="1302350"/>
            <a:ext cx="1168821" cy="1143782"/>
          </a:xfrm>
          <a:prstGeom prst="rect">
            <a:avLst/>
          </a:prstGeom>
        </p:spPr>
      </p:pic>
      <p:pic>
        <p:nvPicPr>
          <p:cNvPr id="9" name="Picture 8">
            <a:extLst>
              <a:ext uri="{FF2B5EF4-FFF2-40B4-BE49-F238E27FC236}">
                <a16:creationId xmlns:a16="http://schemas.microsoft.com/office/drawing/2014/main" id="{D40247DE-8579-5182-6F7D-4F48A8369164}"/>
              </a:ext>
            </a:extLst>
          </p:cNvPr>
          <p:cNvPicPr>
            <a:picLocks noChangeAspect="1"/>
          </p:cNvPicPr>
          <p:nvPr/>
        </p:nvPicPr>
        <p:blipFill>
          <a:blip r:embed="rId7">
            <a:alphaModFix/>
          </a:blip>
          <a:stretch>
            <a:fillRect/>
          </a:stretch>
        </p:blipFill>
        <p:spPr>
          <a:xfrm>
            <a:off x="11070771" y="0"/>
            <a:ext cx="1023812" cy="1010163"/>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E9AB7D1B-7449-B405-8FFA-89479C131DEA}"/>
              </a:ext>
            </a:extLst>
          </p:cNvPr>
          <p:cNvSpPr txBox="1"/>
          <p:nvPr/>
        </p:nvSpPr>
        <p:spPr>
          <a:xfrm>
            <a:off x="0" y="6117772"/>
            <a:ext cx="2164916" cy="646331"/>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Resume Project Challenge -1 </a:t>
            </a:r>
          </a:p>
        </p:txBody>
      </p:sp>
    </p:spTree>
    <p:extLst>
      <p:ext uri="{BB962C8B-B14F-4D97-AF65-F5344CB8AC3E}">
        <p14:creationId xmlns:p14="http://schemas.microsoft.com/office/powerpoint/2010/main" val="366599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3881120" y="505081"/>
            <a:ext cx="4275138" cy="755300"/>
          </a:xfrm>
        </p:spPr>
        <p:txBody>
          <a:bodyPr/>
          <a:lstStyle/>
          <a:p>
            <a:pPr algn="ctr"/>
            <a:r>
              <a:rPr lang="en-US" dirty="0"/>
              <a:t>Home Page</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2"/>
          <a:srcRect t="10082" b="10082"/>
          <a:stretch/>
        </p:blipFill>
        <p:spPr>
          <a:xfrm>
            <a:off x="9261475" y="0"/>
            <a:ext cx="2930525" cy="1560513"/>
          </a:xfrm>
        </p:spPr>
      </p:pic>
      <p:pic>
        <p:nvPicPr>
          <p:cNvPr id="3" name="Picture 2">
            <a:extLst>
              <a:ext uri="{FF2B5EF4-FFF2-40B4-BE49-F238E27FC236}">
                <a16:creationId xmlns:a16="http://schemas.microsoft.com/office/drawing/2014/main" id="{0737B629-9021-1475-7727-D7FCB1F5E089}"/>
              </a:ext>
            </a:extLst>
          </p:cNvPr>
          <p:cNvPicPr>
            <a:picLocks noChangeAspect="1"/>
          </p:cNvPicPr>
          <p:nvPr/>
        </p:nvPicPr>
        <p:blipFill>
          <a:blip r:embed="rId3">
            <a:alphaModFix/>
          </a:blip>
          <a:stretch>
            <a:fillRect/>
          </a:stretch>
        </p:blipFill>
        <p:spPr>
          <a:xfrm>
            <a:off x="11070771" y="0"/>
            <a:ext cx="1023812" cy="101016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ECE287B4-9A08-BDFB-6678-DBA7FA58A62A}"/>
              </a:ext>
            </a:extLst>
          </p:cNvPr>
          <p:cNvPicPr>
            <a:picLocks noChangeAspect="1"/>
          </p:cNvPicPr>
          <p:nvPr/>
        </p:nvPicPr>
        <p:blipFill>
          <a:blip r:embed="rId4"/>
          <a:stretch>
            <a:fillRect/>
          </a:stretch>
        </p:blipFill>
        <p:spPr>
          <a:xfrm>
            <a:off x="895174" y="1328646"/>
            <a:ext cx="10023198" cy="5024273"/>
          </a:xfrm>
          <a:prstGeom prst="rect">
            <a:avLst/>
          </a:prstGeom>
        </p:spPr>
      </p:pic>
    </p:spTree>
    <p:extLst>
      <p:ext uri="{BB962C8B-B14F-4D97-AF65-F5344CB8AC3E}">
        <p14:creationId xmlns:p14="http://schemas.microsoft.com/office/powerpoint/2010/main" val="3007378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CA8A3-8FFA-6613-93FC-2BEA7123C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9D203-4B1B-EC65-7EC8-48B3B896E48D}"/>
              </a:ext>
            </a:extLst>
          </p:cNvPr>
          <p:cNvSpPr>
            <a:spLocks noGrp="1"/>
          </p:cNvSpPr>
          <p:nvPr>
            <p:ph type="title"/>
          </p:nvPr>
        </p:nvSpPr>
        <p:spPr>
          <a:xfrm>
            <a:off x="3881120" y="505081"/>
            <a:ext cx="4275138" cy="714119"/>
          </a:xfrm>
        </p:spPr>
        <p:txBody>
          <a:bodyPr/>
          <a:lstStyle/>
          <a:p>
            <a:pPr algn="ctr"/>
            <a:r>
              <a:rPr lang="en-US" dirty="0"/>
              <a:t>City View</a:t>
            </a:r>
          </a:p>
          <a:p>
            <a:endParaRPr lang="en-US" dirty="0"/>
          </a:p>
        </p:txBody>
      </p:sp>
      <p:pic>
        <p:nvPicPr>
          <p:cNvPr id="25" name="Picture Placeholder 4" descr="close up of building">
            <a:extLst>
              <a:ext uri="{FF2B5EF4-FFF2-40B4-BE49-F238E27FC236}">
                <a16:creationId xmlns:a16="http://schemas.microsoft.com/office/drawing/2014/main" id="{A707DE8C-12BB-F88F-4D01-DC4F919F3869}"/>
              </a:ext>
            </a:extLst>
          </p:cNvPr>
          <p:cNvPicPr>
            <a:picLocks noGrp="1" noChangeAspect="1"/>
          </p:cNvPicPr>
          <p:nvPr>
            <p:ph type="pic" sz="quarter" idx="17"/>
          </p:nvPr>
        </p:nvPicPr>
        <p:blipFill rotWithShape="1">
          <a:blip r:embed="rId2"/>
          <a:srcRect t="10082" b="10082"/>
          <a:stretch/>
        </p:blipFill>
        <p:spPr>
          <a:xfrm>
            <a:off x="9261475" y="0"/>
            <a:ext cx="2930525" cy="1560513"/>
          </a:xfrm>
        </p:spPr>
      </p:pic>
      <p:pic>
        <p:nvPicPr>
          <p:cNvPr id="3" name="Picture 2">
            <a:extLst>
              <a:ext uri="{FF2B5EF4-FFF2-40B4-BE49-F238E27FC236}">
                <a16:creationId xmlns:a16="http://schemas.microsoft.com/office/drawing/2014/main" id="{7046F98A-94C1-750B-55CC-179BBE99AAC8}"/>
              </a:ext>
            </a:extLst>
          </p:cNvPr>
          <p:cNvPicPr>
            <a:picLocks noChangeAspect="1"/>
          </p:cNvPicPr>
          <p:nvPr/>
        </p:nvPicPr>
        <p:blipFill>
          <a:blip r:embed="rId3">
            <a:alphaModFix/>
          </a:blip>
          <a:stretch>
            <a:fillRect/>
          </a:stretch>
        </p:blipFill>
        <p:spPr>
          <a:xfrm>
            <a:off x="11070771" y="0"/>
            <a:ext cx="1023812" cy="101016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F3E58AF-5939-64AC-C3E8-8A2DBFA18B92}"/>
              </a:ext>
            </a:extLst>
          </p:cNvPr>
          <p:cNvPicPr>
            <a:picLocks noChangeAspect="1"/>
          </p:cNvPicPr>
          <p:nvPr/>
        </p:nvPicPr>
        <p:blipFill>
          <a:blip r:embed="rId4"/>
          <a:srcRect l="617" t="7443" r="1" b="1737"/>
          <a:stretch>
            <a:fillRect/>
          </a:stretch>
        </p:blipFill>
        <p:spPr>
          <a:xfrm>
            <a:off x="1268629" y="1432560"/>
            <a:ext cx="9654742" cy="4744720"/>
          </a:xfrm>
          <a:prstGeom prst="rect">
            <a:avLst/>
          </a:prstGeom>
        </p:spPr>
      </p:pic>
    </p:spTree>
    <p:extLst>
      <p:ext uri="{BB962C8B-B14F-4D97-AF65-F5344CB8AC3E}">
        <p14:creationId xmlns:p14="http://schemas.microsoft.com/office/powerpoint/2010/main" val="4070296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16C55-D0CC-9131-DF63-1018C17B57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696112-535D-3F99-5FCF-10E3663F847A}"/>
              </a:ext>
            </a:extLst>
          </p:cNvPr>
          <p:cNvSpPr>
            <a:spLocks noGrp="1"/>
          </p:cNvSpPr>
          <p:nvPr>
            <p:ph type="title"/>
          </p:nvPr>
        </p:nvSpPr>
        <p:spPr>
          <a:xfrm>
            <a:off x="2562280" y="402606"/>
            <a:ext cx="6601778" cy="755300"/>
          </a:xfrm>
        </p:spPr>
        <p:txBody>
          <a:bodyPr/>
          <a:lstStyle/>
          <a:p>
            <a:pPr algn="ctr"/>
            <a:r>
              <a:rPr lang="en-US" dirty="0"/>
              <a:t>Revenue View</a:t>
            </a:r>
          </a:p>
          <a:p>
            <a:endParaRPr lang="en-US" dirty="0"/>
          </a:p>
        </p:txBody>
      </p:sp>
      <p:pic>
        <p:nvPicPr>
          <p:cNvPr id="25" name="Picture Placeholder 4" descr="close up of building">
            <a:extLst>
              <a:ext uri="{FF2B5EF4-FFF2-40B4-BE49-F238E27FC236}">
                <a16:creationId xmlns:a16="http://schemas.microsoft.com/office/drawing/2014/main" id="{600E41C8-9FBB-221E-EC60-A5D52186773B}"/>
              </a:ext>
            </a:extLst>
          </p:cNvPr>
          <p:cNvPicPr>
            <a:picLocks noGrp="1" noChangeAspect="1"/>
          </p:cNvPicPr>
          <p:nvPr>
            <p:ph type="pic" sz="quarter" idx="17"/>
          </p:nvPr>
        </p:nvPicPr>
        <p:blipFill rotWithShape="1">
          <a:blip r:embed="rId2"/>
          <a:srcRect t="10082" b="10082"/>
          <a:stretch/>
        </p:blipFill>
        <p:spPr>
          <a:xfrm>
            <a:off x="9261475" y="0"/>
            <a:ext cx="2930525" cy="1560513"/>
          </a:xfrm>
        </p:spPr>
      </p:pic>
      <p:pic>
        <p:nvPicPr>
          <p:cNvPr id="3" name="Picture 2">
            <a:extLst>
              <a:ext uri="{FF2B5EF4-FFF2-40B4-BE49-F238E27FC236}">
                <a16:creationId xmlns:a16="http://schemas.microsoft.com/office/drawing/2014/main" id="{A8D41F6C-F870-1C19-DF3C-9576F17DF2FC}"/>
              </a:ext>
            </a:extLst>
          </p:cNvPr>
          <p:cNvPicPr>
            <a:picLocks noChangeAspect="1"/>
          </p:cNvPicPr>
          <p:nvPr/>
        </p:nvPicPr>
        <p:blipFill>
          <a:blip r:embed="rId3">
            <a:alphaModFix/>
          </a:blip>
          <a:stretch>
            <a:fillRect/>
          </a:stretch>
        </p:blipFill>
        <p:spPr>
          <a:xfrm>
            <a:off x="11070771" y="0"/>
            <a:ext cx="1023812" cy="101016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7B4F300-2177-C1D4-B34E-180D7DD7D4CD}"/>
              </a:ext>
            </a:extLst>
          </p:cNvPr>
          <p:cNvPicPr>
            <a:picLocks noChangeAspect="1"/>
          </p:cNvPicPr>
          <p:nvPr/>
        </p:nvPicPr>
        <p:blipFill>
          <a:blip r:embed="rId4"/>
          <a:srcRect l="189" t="6154" r="378" b="1632"/>
          <a:stretch>
            <a:fillRect/>
          </a:stretch>
        </p:blipFill>
        <p:spPr>
          <a:xfrm>
            <a:off x="1259840" y="1387792"/>
            <a:ext cx="9926321" cy="4809807"/>
          </a:xfrm>
          <a:prstGeom prst="rect">
            <a:avLst/>
          </a:prstGeom>
        </p:spPr>
      </p:pic>
    </p:spTree>
    <p:extLst>
      <p:ext uri="{BB962C8B-B14F-4D97-AF65-F5344CB8AC3E}">
        <p14:creationId xmlns:p14="http://schemas.microsoft.com/office/powerpoint/2010/main" val="1595539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907E8-04A9-58D6-9C7E-122DA50B04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8B439D-F404-229D-E1D4-EEA53978CC13}"/>
              </a:ext>
            </a:extLst>
          </p:cNvPr>
          <p:cNvSpPr>
            <a:spLocks noGrp="1"/>
          </p:cNvSpPr>
          <p:nvPr>
            <p:ph type="title"/>
          </p:nvPr>
        </p:nvSpPr>
        <p:spPr>
          <a:xfrm>
            <a:off x="2562280" y="328734"/>
            <a:ext cx="6601778" cy="755301"/>
          </a:xfrm>
        </p:spPr>
        <p:txBody>
          <a:bodyPr/>
          <a:lstStyle/>
          <a:p>
            <a:pPr algn="ctr"/>
            <a:r>
              <a:rPr lang="en-US" dirty="0"/>
              <a:t>Booking View</a:t>
            </a:r>
          </a:p>
          <a:p>
            <a:endParaRPr lang="en-US" dirty="0"/>
          </a:p>
        </p:txBody>
      </p:sp>
      <p:pic>
        <p:nvPicPr>
          <p:cNvPr id="25" name="Picture Placeholder 4" descr="close up of building">
            <a:extLst>
              <a:ext uri="{FF2B5EF4-FFF2-40B4-BE49-F238E27FC236}">
                <a16:creationId xmlns:a16="http://schemas.microsoft.com/office/drawing/2014/main" id="{5276828F-DC74-5098-438E-2E50ED345A15}"/>
              </a:ext>
            </a:extLst>
          </p:cNvPr>
          <p:cNvPicPr>
            <a:picLocks noGrp="1" noChangeAspect="1"/>
          </p:cNvPicPr>
          <p:nvPr>
            <p:ph type="pic" sz="quarter" idx="17"/>
          </p:nvPr>
        </p:nvPicPr>
        <p:blipFill rotWithShape="1">
          <a:blip r:embed="rId2"/>
          <a:srcRect t="10082" b="10082"/>
          <a:stretch/>
        </p:blipFill>
        <p:spPr>
          <a:xfrm>
            <a:off x="9261475" y="0"/>
            <a:ext cx="2930525" cy="1560513"/>
          </a:xfrm>
        </p:spPr>
      </p:pic>
      <p:pic>
        <p:nvPicPr>
          <p:cNvPr id="3" name="Picture 2">
            <a:extLst>
              <a:ext uri="{FF2B5EF4-FFF2-40B4-BE49-F238E27FC236}">
                <a16:creationId xmlns:a16="http://schemas.microsoft.com/office/drawing/2014/main" id="{A8D4FFED-09B2-C416-F4C0-4F85E7F85A75}"/>
              </a:ext>
            </a:extLst>
          </p:cNvPr>
          <p:cNvPicPr>
            <a:picLocks noChangeAspect="1"/>
          </p:cNvPicPr>
          <p:nvPr/>
        </p:nvPicPr>
        <p:blipFill>
          <a:blip r:embed="rId3">
            <a:alphaModFix/>
          </a:blip>
          <a:stretch>
            <a:fillRect/>
          </a:stretch>
        </p:blipFill>
        <p:spPr>
          <a:xfrm>
            <a:off x="11070771" y="0"/>
            <a:ext cx="1023812" cy="101016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C04ED0C-1AA1-40B0-C74C-3B5256531A84}"/>
              </a:ext>
            </a:extLst>
          </p:cNvPr>
          <p:cNvPicPr>
            <a:picLocks noChangeAspect="1"/>
          </p:cNvPicPr>
          <p:nvPr/>
        </p:nvPicPr>
        <p:blipFill>
          <a:blip r:embed="rId4"/>
          <a:srcRect t="6547"/>
          <a:stretch>
            <a:fillRect/>
          </a:stretch>
        </p:blipFill>
        <p:spPr>
          <a:xfrm>
            <a:off x="1605280" y="1347153"/>
            <a:ext cx="9262291" cy="4872187"/>
          </a:xfrm>
          <a:prstGeom prst="rect">
            <a:avLst/>
          </a:prstGeom>
        </p:spPr>
      </p:pic>
    </p:spTree>
    <p:extLst>
      <p:ext uri="{BB962C8B-B14F-4D97-AF65-F5344CB8AC3E}">
        <p14:creationId xmlns:p14="http://schemas.microsoft.com/office/powerpoint/2010/main" val="469967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CB221-AD91-A788-B57A-0D28D51873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323F87-2B05-15F5-8777-2AD3E509E929}"/>
              </a:ext>
            </a:extLst>
          </p:cNvPr>
          <p:cNvSpPr>
            <a:spLocks noGrp="1"/>
          </p:cNvSpPr>
          <p:nvPr>
            <p:ph type="title"/>
          </p:nvPr>
        </p:nvSpPr>
        <p:spPr>
          <a:xfrm>
            <a:off x="2562280" y="328734"/>
            <a:ext cx="6601778" cy="755301"/>
          </a:xfrm>
        </p:spPr>
        <p:txBody>
          <a:bodyPr/>
          <a:lstStyle/>
          <a:p>
            <a:pPr algn="ctr"/>
            <a:r>
              <a:rPr lang="en-US" dirty="0"/>
              <a:t>Executive View</a:t>
            </a:r>
          </a:p>
          <a:p>
            <a:endParaRPr lang="en-US" dirty="0"/>
          </a:p>
        </p:txBody>
      </p:sp>
      <p:pic>
        <p:nvPicPr>
          <p:cNvPr id="25" name="Picture Placeholder 4" descr="close up of building">
            <a:extLst>
              <a:ext uri="{FF2B5EF4-FFF2-40B4-BE49-F238E27FC236}">
                <a16:creationId xmlns:a16="http://schemas.microsoft.com/office/drawing/2014/main" id="{F6044CC9-F9F1-CC57-3AF3-117CB3EFDAFF}"/>
              </a:ext>
            </a:extLst>
          </p:cNvPr>
          <p:cNvPicPr>
            <a:picLocks noGrp="1" noChangeAspect="1"/>
          </p:cNvPicPr>
          <p:nvPr>
            <p:ph type="pic" sz="quarter" idx="17"/>
          </p:nvPr>
        </p:nvPicPr>
        <p:blipFill rotWithShape="1">
          <a:blip r:embed="rId2"/>
          <a:srcRect t="10082" b="10082"/>
          <a:stretch/>
        </p:blipFill>
        <p:spPr>
          <a:xfrm>
            <a:off x="9261475" y="0"/>
            <a:ext cx="2930525" cy="1560513"/>
          </a:xfrm>
        </p:spPr>
      </p:pic>
      <p:pic>
        <p:nvPicPr>
          <p:cNvPr id="3" name="Picture 2">
            <a:extLst>
              <a:ext uri="{FF2B5EF4-FFF2-40B4-BE49-F238E27FC236}">
                <a16:creationId xmlns:a16="http://schemas.microsoft.com/office/drawing/2014/main" id="{EB26BEC3-9F62-C0B2-4123-7242F0F12435}"/>
              </a:ext>
            </a:extLst>
          </p:cNvPr>
          <p:cNvPicPr>
            <a:picLocks noChangeAspect="1"/>
          </p:cNvPicPr>
          <p:nvPr/>
        </p:nvPicPr>
        <p:blipFill>
          <a:blip r:embed="rId3">
            <a:alphaModFix/>
          </a:blip>
          <a:stretch>
            <a:fillRect/>
          </a:stretch>
        </p:blipFill>
        <p:spPr>
          <a:xfrm>
            <a:off x="11070771" y="0"/>
            <a:ext cx="1023812" cy="101016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183BBDE6-782D-59B4-8D7F-B06033FC3026}"/>
              </a:ext>
            </a:extLst>
          </p:cNvPr>
          <p:cNvPicPr>
            <a:picLocks noChangeAspect="1"/>
          </p:cNvPicPr>
          <p:nvPr/>
        </p:nvPicPr>
        <p:blipFill>
          <a:blip r:embed="rId4"/>
          <a:srcRect l="2" t="10436"/>
          <a:stretch>
            <a:fillRect/>
          </a:stretch>
        </p:blipFill>
        <p:spPr>
          <a:xfrm>
            <a:off x="1473200" y="1280159"/>
            <a:ext cx="9245600" cy="4982461"/>
          </a:xfrm>
          <a:prstGeom prst="rect">
            <a:avLst/>
          </a:prstGeom>
        </p:spPr>
      </p:pic>
    </p:spTree>
    <p:extLst>
      <p:ext uri="{BB962C8B-B14F-4D97-AF65-F5344CB8AC3E}">
        <p14:creationId xmlns:p14="http://schemas.microsoft.com/office/powerpoint/2010/main" val="3499014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a:xfrm>
            <a:off x="3933849" y="1507993"/>
            <a:ext cx="4458311" cy="1695637"/>
          </a:xfrm>
        </p:spPr>
        <p:txBody>
          <a:bodyPr/>
          <a:lstStyle/>
          <a:p>
            <a:pPr rtl="0" eaLnBrk="1" latinLnBrk="0" hangingPunct="1"/>
            <a:r>
              <a:rPr lang="en-US" sz="4800" kern="1200" dirty="0">
                <a:effectLst/>
                <a:latin typeface="Calibri Light" panose="020F0302020204030204" pitchFamily="34" charset="0"/>
                <a:ea typeface="+mn-ea"/>
                <a:cs typeface="+mn-cs"/>
              </a:rPr>
              <a:t>Strategic Recommendation</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p:txBody>
          <a:bodyPr/>
          <a:lstStyle/>
          <a:p>
            <a:r>
              <a:rPr lang="en-US" dirty="0"/>
              <a:t>Let’s dive in</a:t>
            </a:r>
          </a:p>
        </p:txBody>
      </p:sp>
      <p:pic>
        <p:nvPicPr>
          <p:cNvPr id="2" name="Picture 1">
            <a:extLst>
              <a:ext uri="{FF2B5EF4-FFF2-40B4-BE49-F238E27FC236}">
                <a16:creationId xmlns:a16="http://schemas.microsoft.com/office/drawing/2014/main" id="{A985D9ED-E67F-57F9-E452-7C1BDB6FE356}"/>
              </a:ext>
            </a:extLst>
          </p:cNvPr>
          <p:cNvPicPr>
            <a:picLocks noChangeAspect="1"/>
          </p:cNvPicPr>
          <p:nvPr/>
        </p:nvPicPr>
        <p:blipFill>
          <a:blip r:embed="rId3">
            <a:alphaModFix/>
          </a:blip>
          <a:stretch>
            <a:fillRect/>
          </a:stretch>
        </p:blipFill>
        <p:spPr>
          <a:xfrm>
            <a:off x="11070771" y="0"/>
            <a:ext cx="1023812" cy="10101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025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style.rotation</p:attrName>
                                        </p:attrNameLst>
                                      </p:cBhvr>
                                      <p:tavLst>
                                        <p:tav tm="0">
                                          <p:val>
                                            <p:fltVal val="90"/>
                                          </p:val>
                                        </p:tav>
                                        <p:tav tm="100000">
                                          <p:val>
                                            <p:fltVal val="0"/>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89E9C66-E38F-4FFF-B1A6-BA4E05DD831A}"/>
              </a:ext>
            </a:extLst>
          </p:cNvPr>
          <p:cNvSpPr>
            <a:spLocks noGrp="1"/>
          </p:cNvSpPr>
          <p:nvPr>
            <p:ph type="title"/>
          </p:nvPr>
        </p:nvSpPr>
        <p:spPr>
          <a:xfrm>
            <a:off x="3541078" y="423533"/>
            <a:ext cx="4846320" cy="714387"/>
          </a:xfrm>
        </p:spPr>
        <p:txBody>
          <a:bodyPr/>
          <a:lstStyle/>
          <a:p>
            <a:r>
              <a:rPr lang="en-US" dirty="0"/>
              <a:t>Insights Achieved</a:t>
            </a:r>
            <a:br>
              <a:rPr lang="en-US" dirty="0"/>
            </a:br>
            <a:endParaRPr lang="en-US" dirty="0"/>
          </a:p>
        </p:txBody>
      </p:sp>
      <p:pic>
        <p:nvPicPr>
          <p:cNvPr id="42" name="Picture Placeholder 3" descr="close up of building">
            <a:extLst>
              <a:ext uri="{FF2B5EF4-FFF2-40B4-BE49-F238E27FC236}">
                <a16:creationId xmlns:a16="http://schemas.microsoft.com/office/drawing/2014/main" id="{5A9FCEFE-ADCB-4861-8CEA-A074136512A6}"/>
              </a:ext>
            </a:extLst>
          </p:cNvPr>
          <p:cNvPicPr>
            <a:picLocks noGrp="1" noChangeAspect="1"/>
          </p:cNvPicPr>
          <p:nvPr>
            <p:ph type="pic" sz="quarter" idx="20"/>
          </p:nvPr>
        </p:nvPicPr>
        <p:blipFill>
          <a:blip r:embed="rId2"/>
          <a:srcRect t="13712" b="13712"/>
          <a:stretch>
            <a:fillRect/>
          </a:stretch>
        </p:blipFill>
        <p:spPr>
          <a:xfrm>
            <a:off x="9393238" y="0"/>
            <a:ext cx="2798762" cy="1354138"/>
          </a:xfrm>
          <a:custGeom>
            <a:avLst/>
            <a:gdLst>
              <a:gd name="connsiteX0" fmla="*/ 316595 w 2798762"/>
              <a:gd name="connsiteY0" fmla="*/ 369378 h 1635849"/>
              <a:gd name="connsiteX1" fmla="*/ 1152465 w 2798762"/>
              <a:gd name="connsiteY1" fmla="*/ 369378 h 1635849"/>
              <a:gd name="connsiteX2" fmla="*/ 1469083 w 2798762"/>
              <a:gd name="connsiteY2" fmla="*/ 1002614 h 1635849"/>
              <a:gd name="connsiteX3" fmla="*/ 1152465 w 2798762"/>
              <a:gd name="connsiteY3" fmla="*/ 1635849 h 1635849"/>
              <a:gd name="connsiteX4" fmla="*/ 316595 w 2798762"/>
              <a:gd name="connsiteY4" fmla="*/ 1635849 h 1635849"/>
              <a:gd name="connsiteX5" fmla="*/ 0 w 2798762"/>
              <a:gd name="connsiteY5" fmla="*/ 1002660 h 1635849"/>
              <a:gd name="connsiteX6" fmla="*/ 0 w 2798762"/>
              <a:gd name="connsiteY6" fmla="*/ 1002568 h 1635849"/>
              <a:gd name="connsiteX7" fmla="*/ 1193125 w 2798762"/>
              <a:gd name="connsiteY7" fmla="*/ 0 h 1635849"/>
              <a:gd name="connsiteX8" fmla="*/ 2798762 w 2798762"/>
              <a:gd name="connsiteY8" fmla="*/ 0 h 1635849"/>
              <a:gd name="connsiteX9" fmla="*/ 2798762 w 2798762"/>
              <a:gd name="connsiteY9" fmla="*/ 786966 h 1635849"/>
              <a:gd name="connsiteX10" fmla="*/ 2719777 w 2798762"/>
              <a:gd name="connsiteY10" fmla="*/ 944936 h 1635849"/>
              <a:gd name="connsiteX11" fmla="*/ 1582346 w 2798762"/>
              <a:gd name="connsiteY11" fmla="*/ 944936 h 1635849"/>
              <a:gd name="connsiteX12" fmla="*/ 1151501 w 2798762"/>
              <a:gd name="connsiteY12" fmla="*/ 83246 h 1635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98762" h="1635849">
                <a:moveTo>
                  <a:pt x="316595" y="369378"/>
                </a:moveTo>
                <a:lnTo>
                  <a:pt x="1152465" y="369378"/>
                </a:lnTo>
                <a:lnTo>
                  <a:pt x="1469083" y="1002614"/>
                </a:lnTo>
                <a:lnTo>
                  <a:pt x="1152465" y="1635849"/>
                </a:lnTo>
                <a:lnTo>
                  <a:pt x="316595" y="1635849"/>
                </a:lnTo>
                <a:lnTo>
                  <a:pt x="0" y="1002660"/>
                </a:lnTo>
                <a:lnTo>
                  <a:pt x="0" y="1002568"/>
                </a:lnTo>
                <a:close/>
                <a:moveTo>
                  <a:pt x="1193125" y="0"/>
                </a:moveTo>
                <a:lnTo>
                  <a:pt x="2798762" y="0"/>
                </a:lnTo>
                <a:lnTo>
                  <a:pt x="2798762" y="786966"/>
                </a:lnTo>
                <a:lnTo>
                  <a:pt x="2719777" y="944936"/>
                </a:lnTo>
                <a:lnTo>
                  <a:pt x="1582346" y="944936"/>
                </a:lnTo>
                <a:lnTo>
                  <a:pt x="1151501" y="83246"/>
                </a:lnTo>
                <a:close/>
              </a:path>
            </a:pathLst>
          </a:custGeom>
        </p:spPr>
      </p:pic>
      <p:pic>
        <p:nvPicPr>
          <p:cNvPr id="2" name="Picture 1">
            <a:extLst>
              <a:ext uri="{FF2B5EF4-FFF2-40B4-BE49-F238E27FC236}">
                <a16:creationId xmlns:a16="http://schemas.microsoft.com/office/drawing/2014/main" id="{1E4A637A-8187-8724-D516-7DA6B0C523E6}"/>
              </a:ext>
            </a:extLst>
          </p:cNvPr>
          <p:cNvPicPr>
            <a:picLocks noChangeAspect="1"/>
          </p:cNvPicPr>
          <p:nvPr/>
        </p:nvPicPr>
        <p:blipFill>
          <a:blip r:embed="rId3">
            <a:alphaModFix/>
          </a:blip>
          <a:stretch>
            <a:fillRect/>
          </a:stretch>
        </p:blipFill>
        <p:spPr>
          <a:xfrm>
            <a:off x="11070771" y="0"/>
            <a:ext cx="1023812" cy="1010163"/>
          </a:xfrm>
          <a:prstGeom prst="rect">
            <a:avLst/>
          </a:prstGeom>
          <a:ln>
            <a:noFill/>
          </a:ln>
          <a:effectLst>
            <a:outerShdw blurRad="292100" dist="139700" dir="2700000" algn="tl" rotWithShape="0">
              <a:srgbClr val="333333">
                <a:alpha val="65000"/>
              </a:srgbClr>
            </a:outerShdw>
          </a:effectLst>
        </p:spPr>
      </p:pic>
      <p:sp>
        <p:nvSpPr>
          <p:cNvPr id="23" name="TextBox 22">
            <a:extLst>
              <a:ext uri="{FF2B5EF4-FFF2-40B4-BE49-F238E27FC236}">
                <a16:creationId xmlns:a16="http://schemas.microsoft.com/office/drawing/2014/main" id="{847CA290-6F70-C819-64D2-E1E82E8423CF}"/>
              </a:ext>
            </a:extLst>
          </p:cNvPr>
          <p:cNvSpPr txBox="1"/>
          <p:nvPr/>
        </p:nvSpPr>
        <p:spPr>
          <a:xfrm>
            <a:off x="690880" y="1239520"/>
            <a:ext cx="7051040" cy="5262979"/>
          </a:xfrm>
          <a:prstGeom prst="rect">
            <a:avLst/>
          </a:prstGeom>
          <a:noFill/>
        </p:spPr>
        <p:txBody>
          <a:bodyPr wrap="square" rtlCol="0">
            <a:spAutoFit/>
          </a:bodyPr>
          <a:lstStyle/>
          <a:p>
            <a:pPr algn="just">
              <a:lnSpc>
                <a:spcPct val="150000"/>
              </a:lnSpc>
            </a:pPr>
            <a:r>
              <a:rPr lang="en-US" sz="1200" b="1" dirty="0">
                <a:latin typeface="+mj-lt"/>
              </a:rPr>
              <a:t>📍 </a:t>
            </a:r>
            <a:r>
              <a:rPr lang="en-US" sz="1200" b="1" dirty="0">
                <a:solidFill>
                  <a:schemeClr val="bg2">
                    <a:lumMod val="50000"/>
                  </a:schemeClr>
                </a:solidFill>
                <a:latin typeface="+mj-lt"/>
              </a:rPr>
              <a:t>City-Wise Performance</a:t>
            </a:r>
            <a:endParaRPr lang="en-US" sz="1200" dirty="0">
              <a:solidFill>
                <a:schemeClr val="bg2">
                  <a:lumMod val="50000"/>
                </a:schemeClr>
              </a:solidFill>
              <a:latin typeface="+mj-lt"/>
            </a:endParaRPr>
          </a:p>
          <a:p>
            <a:pPr marL="171450" indent="-171450" algn="just">
              <a:lnSpc>
                <a:spcPct val="150000"/>
              </a:lnSpc>
              <a:buFont typeface="Wingdings" panose="05000000000000000000" pitchFamily="2" charset="2"/>
              <a:buChar char="§"/>
            </a:pPr>
            <a:r>
              <a:rPr lang="en-US" sz="1200" b="1" dirty="0">
                <a:latin typeface="+mj-lt"/>
              </a:rPr>
              <a:t>Mumbai</a:t>
            </a:r>
            <a:r>
              <a:rPr lang="en-US" sz="1200" dirty="0">
                <a:latin typeface="+mj-lt"/>
              </a:rPr>
              <a:t> emerged as the top revenue generator with </a:t>
            </a:r>
            <a:r>
              <a:rPr lang="en-US" sz="1200" b="1" dirty="0">
                <a:latin typeface="+mj-lt"/>
              </a:rPr>
              <a:t>660.6M</a:t>
            </a:r>
            <a:r>
              <a:rPr lang="en-US" sz="1200" dirty="0">
                <a:latin typeface="+mj-lt"/>
              </a:rPr>
              <a:t>, trailed by </a:t>
            </a:r>
            <a:r>
              <a:rPr lang="en-US" sz="1200" b="1" dirty="0">
                <a:latin typeface="+mj-lt"/>
              </a:rPr>
              <a:t>Bangalore (415M)</a:t>
            </a:r>
            <a:r>
              <a:rPr lang="en-US" sz="1200" dirty="0">
                <a:latin typeface="+mj-lt"/>
              </a:rPr>
              <a:t>, </a:t>
            </a:r>
            <a:r>
              <a:rPr lang="en-US" sz="1200" b="1" dirty="0">
                <a:latin typeface="+mj-lt"/>
              </a:rPr>
              <a:t>Hyderabad (321.2M)</a:t>
            </a:r>
            <a:r>
              <a:rPr lang="en-US" sz="1200" dirty="0">
                <a:latin typeface="+mj-lt"/>
              </a:rPr>
              <a:t>, and </a:t>
            </a:r>
            <a:r>
              <a:rPr lang="en-US" sz="1200" b="1" dirty="0">
                <a:latin typeface="+mj-lt"/>
              </a:rPr>
              <a:t>Delhi (290.9M)</a:t>
            </a:r>
            <a:r>
              <a:rPr lang="en-US" sz="1200" dirty="0">
                <a:latin typeface="+mj-lt"/>
              </a:rPr>
              <a:t>.</a:t>
            </a:r>
          </a:p>
          <a:p>
            <a:pPr marL="171450" indent="-171450" algn="just">
              <a:lnSpc>
                <a:spcPct val="150000"/>
              </a:lnSpc>
              <a:buFont typeface="Wingdings" panose="05000000000000000000" pitchFamily="2" charset="2"/>
              <a:buChar char="§"/>
            </a:pPr>
            <a:r>
              <a:rPr lang="en-US" sz="1200" b="1" dirty="0">
                <a:latin typeface="+mj-lt"/>
              </a:rPr>
              <a:t>Delhi</a:t>
            </a:r>
            <a:r>
              <a:rPr lang="en-US" sz="1200" dirty="0">
                <a:latin typeface="+mj-lt"/>
              </a:rPr>
              <a:t> stands out with the </a:t>
            </a:r>
            <a:r>
              <a:rPr lang="en-US" sz="1200" b="1" dirty="0">
                <a:latin typeface="+mj-lt"/>
              </a:rPr>
              <a:t>highest occupancy rate (60.4%)</a:t>
            </a:r>
            <a:r>
              <a:rPr lang="en-US" sz="1200" dirty="0">
                <a:latin typeface="+mj-lt"/>
              </a:rPr>
              <a:t> and the </a:t>
            </a:r>
            <a:r>
              <a:rPr lang="en-US" sz="1200" b="1" dirty="0">
                <a:latin typeface="+mj-lt"/>
              </a:rPr>
              <a:t>best average guest rating (3.8)</a:t>
            </a:r>
            <a:r>
              <a:rPr lang="en-US" sz="1200" dirty="0">
                <a:latin typeface="+mj-lt"/>
              </a:rPr>
              <a:t>.</a:t>
            </a:r>
          </a:p>
          <a:p>
            <a:pPr algn="just">
              <a:lnSpc>
                <a:spcPct val="150000"/>
              </a:lnSpc>
            </a:pPr>
            <a:r>
              <a:rPr lang="en-US" sz="1200" b="1" dirty="0">
                <a:latin typeface="+mj-lt"/>
              </a:rPr>
              <a:t>🏨</a:t>
            </a:r>
            <a:r>
              <a:rPr lang="en-US" sz="1200" b="1" dirty="0">
                <a:solidFill>
                  <a:schemeClr val="bg2">
                    <a:lumMod val="50000"/>
                  </a:schemeClr>
                </a:solidFill>
                <a:latin typeface="+mj-lt"/>
              </a:rPr>
              <a:t> Properties &amp; Room Categories</a:t>
            </a:r>
            <a:endParaRPr lang="en-US" sz="1200" dirty="0">
              <a:solidFill>
                <a:schemeClr val="bg2">
                  <a:lumMod val="50000"/>
                </a:schemeClr>
              </a:solidFill>
              <a:latin typeface="+mj-lt"/>
            </a:endParaRPr>
          </a:p>
          <a:p>
            <a:pPr marL="171450" indent="-171450" algn="just">
              <a:lnSpc>
                <a:spcPct val="150000"/>
              </a:lnSpc>
              <a:buFont typeface="Wingdings" panose="05000000000000000000" pitchFamily="2" charset="2"/>
              <a:buChar char="§"/>
            </a:pPr>
            <a:r>
              <a:rPr lang="en-US" sz="1200" b="1" dirty="0" err="1">
                <a:latin typeface="+mj-lt"/>
              </a:rPr>
              <a:t>AtliQ</a:t>
            </a:r>
            <a:r>
              <a:rPr lang="en-US" sz="1200" b="1" dirty="0">
                <a:latin typeface="+mj-lt"/>
              </a:rPr>
              <a:t> Exotica</a:t>
            </a:r>
            <a:r>
              <a:rPr lang="en-US" sz="1200" dirty="0">
                <a:latin typeface="+mj-lt"/>
              </a:rPr>
              <a:t> ranked as the best-performing property, securing </a:t>
            </a:r>
            <a:r>
              <a:rPr lang="en-US" sz="1200" b="1" dirty="0">
                <a:latin typeface="+mj-lt"/>
              </a:rPr>
              <a:t>316M </a:t>
            </a:r>
            <a:r>
              <a:rPr lang="en-US" sz="1200" dirty="0">
                <a:latin typeface="+mj-lt"/>
              </a:rPr>
              <a:t>revenue, with an average rating of </a:t>
            </a:r>
            <a:r>
              <a:rPr lang="en-US" sz="1200" b="1" dirty="0">
                <a:latin typeface="+mj-lt"/>
              </a:rPr>
              <a:t>3.62</a:t>
            </a:r>
            <a:r>
              <a:rPr lang="en-US" sz="1200" dirty="0">
                <a:latin typeface="+mj-lt"/>
              </a:rPr>
              <a:t>, </a:t>
            </a:r>
            <a:r>
              <a:rPr lang="en-US" sz="1200" b="1" dirty="0">
                <a:latin typeface="+mj-lt"/>
              </a:rPr>
              <a:t>57.2% </a:t>
            </a:r>
            <a:r>
              <a:rPr lang="en-US" sz="1200" dirty="0">
                <a:latin typeface="+mj-lt"/>
              </a:rPr>
              <a:t>occupancy, and a </a:t>
            </a:r>
            <a:r>
              <a:rPr lang="en-US" sz="1200" b="1" dirty="0">
                <a:latin typeface="+mj-lt"/>
              </a:rPr>
              <a:t>24.39% </a:t>
            </a:r>
            <a:r>
              <a:rPr lang="en-US" sz="1200" dirty="0">
                <a:latin typeface="+mj-lt"/>
              </a:rPr>
              <a:t>cancellation</a:t>
            </a:r>
            <a:r>
              <a:rPr lang="en-US" sz="1200" b="1" dirty="0">
                <a:latin typeface="+mj-lt"/>
              </a:rPr>
              <a:t> </a:t>
            </a:r>
            <a:r>
              <a:rPr lang="en-US" sz="1200" dirty="0">
                <a:latin typeface="+mj-lt"/>
              </a:rPr>
              <a:t>ratio.</a:t>
            </a:r>
          </a:p>
          <a:p>
            <a:pPr marL="171450" indent="-171450" algn="just">
              <a:lnSpc>
                <a:spcPct val="150000"/>
              </a:lnSpc>
              <a:buFont typeface="Wingdings" panose="05000000000000000000" pitchFamily="2" charset="2"/>
              <a:buChar char="§"/>
            </a:pPr>
            <a:r>
              <a:rPr lang="en-US" sz="1200" b="1" dirty="0">
                <a:latin typeface="+mj-lt"/>
              </a:rPr>
              <a:t>Luxury rooms</a:t>
            </a:r>
            <a:r>
              <a:rPr lang="en-US" sz="1200" dirty="0">
                <a:latin typeface="+mj-lt"/>
              </a:rPr>
              <a:t> were the biggest revenue driver, contributing </a:t>
            </a:r>
            <a:r>
              <a:rPr lang="en-US" sz="1200" b="1" dirty="0">
                <a:latin typeface="+mj-lt"/>
              </a:rPr>
              <a:t>61.62%</a:t>
            </a:r>
            <a:r>
              <a:rPr lang="en-US" sz="1200" dirty="0">
                <a:latin typeface="+mj-lt"/>
              </a:rPr>
              <a:t>, whereas the </a:t>
            </a:r>
            <a:r>
              <a:rPr lang="en-US" sz="1200" b="1" dirty="0">
                <a:latin typeface="+mj-lt"/>
              </a:rPr>
              <a:t>Business category</a:t>
            </a:r>
            <a:r>
              <a:rPr lang="en-US" sz="1200" dirty="0">
                <a:latin typeface="+mj-lt"/>
              </a:rPr>
              <a:t> added </a:t>
            </a:r>
            <a:r>
              <a:rPr lang="en-US" sz="1200" b="1" dirty="0">
                <a:latin typeface="+mj-lt"/>
              </a:rPr>
              <a:t>38.38%</a:t>
            </a:r>
            <a:r>
              <a:rPr lang="en-US" sz="1200" dirty="0">
                <a:latin typeface="+mj-lt"/>
              </a:rPr>
              <a:t>.</a:t>
            </a:r>
          </a:p>
          <a:p>
            <a:pPr marL="171450" indent="-171450" algn="just">
              <a:lnSpc>
                <a:spcPct val="150000"/>
              </a:lnSpc>
              <a:buFont typeface="Wingdings" panose="05000000000000000000" pitchFamily="2" charset="2"/>
              <a:buChar char="§"/>
            </a:pPr>
            <a:r>
              <a:rPr lang="en-US" sz="1200" b="1" dirty="0">
                <a:latin typeface="+mj-lt"/>
              </a:rPr>
              <a:t>Elite rooms</a:t>
            </a:r>
            <a:r>
              <a:rPr lang="en-US" sz="1200" dirty="0">
                <a:latin typeface="+mj-lt"/>
              </a:rPr>
              <a:t> achieved the </a:t>
            </a:r>
            <a:r>
              <a:rPr lang="en-US" sz="1200" b="1" dirty="0">
                <a:latin typeface="+mj-lt"/>
              </a:rPr>
              <a:t>highest earnings (554M)</a:t>
            </a:r>
            <a:r>
              <a:rPr lang="en-US" sz="1200" dirty="0">
                <a:latin typeface="+mj-lt"/>
              </a:rPr>
              <a:t>, while </a:t>
            </a:r>
            <a:r>
              <a:rPr lang="en-US" sz="1200" b="1" dirty="0">
                <a:latin typeface="+mj-lt"/>
              </a:rPr>
              <a:t>Standard rooms</a:t>
            </a:r>
            <a:r>
              <a:rPr lang="en-US" sz="1200" dirty="0">
                <a:latin typeface="+mj-lt"/>
              </a:rPr>
              <a:t> generated the </a:t>
            </a:r>
            <a:r>
              <a:rPr lang="en-US" sz="1200" b="1" dirty="0">
                <a:latin typeface="+mj-lt"/>
              </a:rPr>
              <a:t>least (306M)</a:t>
            </a:r>
            <a:r>
              <a:rPr lang="en-US" sz="1200" dirty="0">
                <a:latin typeface="+mj-lt"/>
              </a:rPr>
              <a:t>.</a:t>
            </a:r>
          </a:p>
          <a:p>
            <a:pPr algn="just">
              <a:lnSpc>
                <a:spcPct val="150000"/>
              </a:lnSpc>
            </a:pPr>
            <a:r>
              <a:rPr lang="en-US" sz="1200" b="1" dirty="0">
                <a:latin typeface="+mj-lt"/>
              </a:rPr>
              <a:t>📊 </a:t>
            </a:r>
            <a:r>
              <a:rPr lang="en-US" sz="1200" b="1" dirty="0">
                <a:solidFill>
                  <a:schemeClr val="bg2">
                    <a:lumMod val="50000"/>
                  </a:schemeClr>
                </a:solidFill>
                <a:latin typeface="+mj-lt"/>
              </a:rPr>
              <a:t>Booking Platforms</a:t>
            </a:r>
            <a:endParaRPr lang="en-US" sz="1200" dirty="0">
              <a:solidFill>
                <a:schemeClr val="bg2">
                  <a:lumMod val="50000"/>
                </a:schemeClr>
              </a:solidFill>
              <a:latin typeface="+mj-lt"/>
            </a:endParaRPr>
          </a:p>
          <a:p>
            <a:pPr marL="171450" indent="-171450" algn="just">
              <a:lnSpc>
                <a:spcPct val="150000"/>
              </a:lnSpc>
              <a:buFont typeface="Wingdings" panose="05000000000000000000" pitchFamily="2" charset="2"/>
              <a:buChar char="§"/>
            </a:pPr>
            <a:r>
              <a:rPr lang="en-US" sz="1200" dirty="0">
                <a:latin typeface="+mj-lt"/>
              </a:rPr>
              <a:t>The majority of bookings came via </a:t>
            </a:r>
            <a:r>
              <a:rPr lang="en-US" sz="1200" b="1" dirty="0">
                <a:latin typeface="+mj-lt"/>
              </a:rPr>
              <a:t>other channels – 55K reservations worth 690M</a:t>
            </a:r>
            <a:r>
              <a:rPr lang="en-US" sz="1200" dirty="0">
                <a:latin typeface="+mj-lt"/>
              </a:rPr>
              <a:t>.</a:t>
            </a:r>
          </a:p>
          <a:p>
            <a:pPr marL="171450" indent="-171450" algn="just">
              <a:lnSpc>
                <a:spcPct val="150000"/>
              </a:lnSpc>
              <a:buFont typeface="Wingdings" panose="05000000000000000000" pitchFamily="2" charset="2"/>
              <a:buChar char="§"/>
            </a:pPr>
            <a:r>
              <a:rPr lang="en-US" sz="1200" b="1" dirty="0" err="1">
                <a:latin typeface="+mj-lt"/>
              </a:rPr>
              <a:t>MakeYourTrip</a:t>
            </a:r>
            <a:r>
              <a:rPr lang="en-US" sz="1200" dirty="0">
                <a:latin typeface="+mj-lt"/>
              </a:rPr>
              <a:t> contributed to</a:t>
            </a:r>
            <a:r>
              <a:rPr lang="en-US" sz="1200" b="1" dirty="0">
                <a:latin typeface="+mj-lt"/>
              </a:rPr>
              <a:t> generating 337M revenue</a:t>
            </a:r>
            <a:r>
              <a:rPr lang="en-US" sz="1200" dirty="0">
                <a:latin typeface="+mj-lt"/>
              </a:rPr>
              <a:t>.</a:t>
            </a:r>
          </a:p>
          <a:p>
            <a:pPr marL="171450" indent="-171450" algn="just">
              <a:lnSpc>
                <a:spcPct val="150000"/>
              </a:lnSpc>
              <a:buFont typeface="Wingdings" panose="05000000000000000000" pitchFamily="2" charset="2"/>
              <a:buChar char="§"/>
            </a:pPr>
            <a:r>
              <a:rPr lang="en-US" sz="1200" b="1" dirty="0">
                <a:latin typeface="+mj-lt"/>
              </a:rPr>
              <a:t>Direct offline bookings</a:t>
            </a:r>
            <a:r>
              <a:rPr lang="en-US" sz="1200" dirty="0">
                <a:latin typeface="+mj-lt"/>
              </a:rPr>
              <a:t> were the lowest, totaling </a:t>
            </a:r>
            <a:r>
              <a:rPr lang="en-US" sz="1200" b="1" dirty="0">
                <a:latin typeface="+mj-lt"/>
              </a:rPr>
              <a:t>7K and 85M revenue</a:t>
            </a:r>
            <a:r>
              <a:rPr lang="en-US" sz="1200" dirty="0">
                <a:latin typeface="+mj-lt"/>
              </a:rPr>
              <a:t>.</a:t>
            </a:r>
          </a:p>
          <a:p>
            <a:pPr algn="just">
              <a:lnSpc>
                <a:spcPct val="150000"/>
              </a:lnSpc>
            </a:pPr>
            <a:r>
              <a:rPr lang="en-US" sz="1200" b="1" dirty="0">
                <a:latin typeface="+mj-lt"/>
              </a:rPr>
              <a:t>📅 </a:t>
            </a:r>
            <a:r>
              <a:rPr lang="en-US" sz="1200" b="1" dirty="0">
                <a:solidFill>
                  <a:schemeClr val="bg2">
                    <a:lumMod val="50000"/>
                  </a:schemeClr>
                </a:solidFill>
                <a:latin typeface="+mj-lt"/>
              </a:rPr>
              <a:t>Time-Based Trends	</a:t>
            </a:r>
            <a:endParaRPr lang="en-US" sz="1200" dirty="0">
              <a:solidFill>
                <a:schemeClr val="bg2">
                  <a:lumMod val="50000"/>
                </a:schemeClr>
              </a:solidFill>
              <a:latin typeface="+mj-lt"/>
            </a:endParaRPr>
          </a:p>
          <a:p>
            <a:pPr marL="171450" indent="-171450" algn="just">
              <a:lnSpc>
                <a:spcPct val="150000"/>
              </a:lnSpc>
              <a:buFont typeface="Wingdings" panose="05000000000000000000" pitchFamily="2" charset="2"/>
              <a:buChar char="§"/>
            </a:pPr>
            <a:r>
              <a:rPr lang="en-US" sz="1200" b="1" dirty="0">
                <a:latin typeface="+mj-lt"/>
              </a:rPr>
              <a:t>May</a:t>
            </a:r>
            <a:r>
              <a:rPr lang="en-US" sz="1200" dirty="0">
                <a:latin typeface="+mj-lt"/>
              </a:rPr>
              <a:t> recorded the </a:t>
            </a:r>
            <a:r>
              <a:rPr lang="en-US" sz="1200" b="1" dirty="0">
                <a:latin typeface="+mj-lt"/>
              </a:rPr>
              <a:t>peak revenue (581.93M)</a:t>
            </a:r>
            <a:r>
              <a:rPr lang="en-US" sz="1200" dirty="0">
                <a:latin typeface="+mj-lt"/>
              </a:rPr>
              <a:t>, ahead of </a:t>
            </a:r>
            <a:r>
              <a:rPr lang="en-US" sz="1200" b="1" dirty="0">
                <a:latin typeface="+mj-lt"/>
              </a:rPr>
              <a:t>June and July</a:t>
            </a:r>
            <a:r>
              <a:rPr lang="en-US" sz="1200" dirty="0">
                <a:latin typeface="+mj-lt"/>
              </a:rPr>
              <a:t>.</a:t>
            </a:r>
          </a:p>
          <a:p>
            <a:pPr marL="171450" indent="-171450" algn="just">
              <a:lnSpc>
                <a:spcPct val="150000"/>
              </a:lnSpc>
              <a:buFont typeface="Wingdings" panose="05000000000000000000" pitchFamily="2" charset="2"/>
              <a:buChar char="§"/>
            </a:pPr>
            <a:r>
              <a:rPr lang="en-US" sz="1200" b="1" dirty="0">
                <a:latin typeface="+mj-lt"/>
              </a:rPr>
              <a:t>Weekdays</a:t>
            </a:r>
            <a:r>
              <a:rPr lang="en-US" sz="1200" dirty="0">
                <a:latin typeface="+mj-lt"/>
              </a:rPr>
              <a:t> contributed the bulk of income (</a:t>
            </a:r>
            <a:r>
              <a:rPr lang="en-US" sz="1200" b="1" dirty="0">
                <a:latin typeface="+mj-lt"/>
              </a:rPr>
              <a:t>71.72%</a:t>
            </a:r>
            <a:r>
              <a:rPr lang="en-US" sz="1200" dirty="0">
                <a:latin typeface="+mj-lt"/>
              </a:rPr>
              <a:t>), while </a:t>
            </a:r>
            <a:r>
              <a:rPr lang="en-US" sz="1200" b="1" dirty="0">
                <a:latin typeface="+mj-lt"/>
              </a:rPr>
              <a:t>weekends</a:t>
            </a:r>
            <a:r>
              <a:rPr lang="en-US" sz="1200" dirty="0">
                <a:latin typeface="+mj-lt"/>
              </a:rPr>
              <a:t> accounted for </a:t>
            </a:r>
            <a:r>
              <a:rPr lang="en-US" sz="1200" b="1" dirty="0">
                <a:latin typeface="+mj-lt"/>
              </a:rPr>
              <a:t>28.28%</a:t>
            </a:r>
            <a:r>
              <a:rPr lang="en-US" sz="1200" dirty="0">
                <a:latin typeface="+mj-lt"/>
              </a:rPr>
              <a:t>.</a:t>
            </a:r>
          </a:p>
          <a:p>
            <a:pPr marL="171450" indent="-171450" algn="just">
              <a:lnSpc>
                <a:spcPct val="150000"/>
              </a:lnSpc>
              <a:buFont typeface="Wingdings" panose="05000000000000000000" pitchFamily="2" charset="2"/>
              <a:buChar char="§"/>
            </a:pPr>
            <a:r>
              <a:rPr lang="en-US" sz="1200" b="1" dirty="0">
                <a:latin typeface="+mj-lt"/>
              </a:rPr>
              <a:t>Occupancy levels rose by 7% on weekends (Fri–Sat)</a:t>
            </a:r>
            <a:r>
              <a:rPr lang="en-US" sz="1200" dirty="0">
                <a:latin typeface="+mj-lt"/>
              </a:rPr>
              <a:t>, although </a:t>
            </a:r>
            <a:r>
              <a:rPr lang="en-US" sz="1200" b="1" dirty="0">
                <a:latin typeface="+mj-lt"/>
              </a:rPr>
              <a:t>RevPAR showed little variation</a:t>
            </a:r>
            <a:r>
              <a:rPr lang="en-US" sz="1200" dirty="0">
                <a:latin typeface="+mj-lt"/>
              </a:rPr>
              <a:t>.</a:t>
            </a:r>
          </a:p>
          <a:p>
            <a:endParaRPr lang="en-IN" sz="1200" dirty="0">
              <a:latin typeface="+mj-lt"/>
            </a:endParaRPr>
          </a:p>
        </p:txBody>
      </p:sp>
      <p:sp>
        <p:nvSpPr>
          <p:cNvPr id="27" name="TextBox 26">
            <a:extLst>
              <a:ext uri="{FF2B5EF4-FFF2-40B4-BE49-F238E27FC236}">
                <a16:creationId xmlns:a16="http://schemas.microsoft.com/office/drawing/2014/main" id="{42AFC3C9-0087-02D6-25E1-3BA0A2DFA6F3}"/>
              </a:ext>
            </a:extLst>
          </p:cNvPr>
          <p:cNvSpPr txBox="1"/>
          <p:nvPr/>
        </p:nvSpPr>
        <p:spPr>
          <a:xfrm>
            <a:off x="8138159" y="3429000"/>
            <a:ext cx="2932609" cy="2921441"/>
          </a:xfrm>
          <a:prstGeom prst="rect">
            <a:avLst/>
          </a:prstGeom>
          <a:noFill/>
        </p:spPr>
        <p:txBody>
          <a:bodyPr wrap="square">
            <a:spAutoFit/>
          </a:bodyPr>
          <a:lstStyle/>
          <a:p>
            <a:pPr algn="just">
              <a:lnSpc>
                <a:spcPct val="150000"/>
              </a:lnSpc>
              <a:buNone/>
            </a:pPr>
            <a:r>
              <a:rPr lang="en-IN" sz="1600" b="1" dirty="0">
                <a:solidFill>
                  <a:schemeClr val="bg2">
                    <a:lumMod val="50000"/>
                  </a:schemeClr>
                </a:solidFill>
                <a:latin typeface="+mj-lt"/>
              </a:rPr>
              <a:t>Overall Summary</a:t>
            </a:r>
          </a:p>
          <a:p>
            <a:pPr algn="just">
              <a:lnSpc>
                <a:spcPct val="150000"/>
              </a:lnSpc>
              <a:buFont typeface="Arial" panose="020B0604020202020204" pitchFamily="34" charset="0"/>
              <a:buChar char="•"/>
            </a:pPr>
            <a:r>
              <a:rPr lang="en-IN" sz="1200" b="1" dirty="0">
                <a:latin typeface="+mj-lt"/>
              </a:rPr>
              <a:t>Total Revenue:</a:t>
            </a:r>
            <a:r>
              <a:rPr lang="en-IN" sz="1200" dirty="0">
                <a:latin typeface="+mj-lt"/>
              </a:rPr>
              <a:t> 1.69 Billion</a:t>
            </a:r>
          </a:p>
          <a:p>
            <a:pPr algn="just">
              <a:lnSpc>
                <a:spcPct val="150000"/>
              </a:lnSpc>
              <a:buFont typeface="Arial" panose="020B0604020202020204" pitchFamily="34" charset="0"/>
              <a:buChar char="•"/>
            </a:pPr>
            <a:r>
              <a:rPr lang="en-IN" sz="1200" b="1" dirty="0">
                <a:latin typeface="+mj-lt"/>
              </a:rPr>
              <a:t>Average Occupancy:</a:t>
            </a:r>
            <a:r>
              <a:rPr lang="en-IN" sz="1200" dirty="0">
                <a:latin typeface="+mj-lt"/>
              </a:rPr>
              <a:t> 57.8%</a:t>
            </a:r>
          </a:p>
          <a:p>
            <a:pPr algn="just">
              <a:lnSpc>
                <a:spcPct val="150000"/>
              </a:lnSpc>
              <a:buFont typeface="Arial" panose="020B0604020202020204" pitchFamily="34" charset="0"/>
              <a:buChar char="•"/>
            </a:pPr>
            <a:r>
              <a:rPr lang="en-IN" sz="1200" b="1" dirty="0">
                <a:latin typeface="+mj-lt"/>
              </a:rPr>
              <a:t>Cancellation Ratio:</a:t>
            </a:r>
            <a:r>
              <a:rPr lang="en-IN" sz="1200" dirty="0">
                <a:latin typeface="+mj-lt"/>
              </a:rPr>
              <a:t> 24.5%</a:t>
            </a:r>
          </a:p>
          <a:p>
            <a:pPr algn="just">
              <a:lnSpc>
                <a:spcPct val="150000"/>
              </a:lnSpc>
              <a:buFont typeface="Arial" panose="020B0604020202020204" pitchFamily="34" charset="0"/>
              <a:buChar char="•"/>
            </a:pPr>
            <a:r>
              <a:rPr lang="en-IN" sz="1200" b="1" dirty="0">
                <a:latin typeface="+mj-lt"/>
              </a:rPr>
              <a:t>Guest Rating (Average):</a:t>
            </a:r>
            <a:r>
              <a:rPr lang="en-IN" sz="1200" dirty="0">
                <a:latin typeface="+mj-lt"/>
              </a:rPr>
              <a:t> 3.62</a:t>
            </a:r>
          </a:p>
          <a:p>
            <a:pPr algn="just">
              <a:lnSpc>
                <a:spcPct val="150000"/>
              </a:lnSpc>
              <a:buNone/>
            </a:pPr>
            <a:r>
              <a:rPr lang="en-IN" sz="1200" b="1" dirty="0">
                <a:solidFill>
                  <a:schemeClr val="bg2">
                    <a:lumMod val="50000"/>
                  </a:schemeClr>
                </a:solidFill>
                <a:latin typeface="+mj-lt"/>
              </a:rPr>
              <a:t>RevPAR Insights</a:t>
            </a:r>
          </a:p>
          <a:p>
            <a:pPr algn="just">
              <a:lnSpc>
                <a:spcPct val="150000"/>
              </a:lnSpc>
              <a:buFont typeface="Arial" panose="020B0604020202020204" pitchFamily="34" charset="0"/>
              <a:buChar char="•"/>
            </a:pPr>
            <a:r>
              <a:rPr lang="en-IN" sz="1200" b="1" dirty="0">
                <a:latin typeface="+mj-lt"/>
              </a:rPr>
              <a:t>Mumbai</a:t>
            </a:r>
            <a:r>
              <a:rPr lang="en-IN" sz="1200" dirty="0">
                <a:latin typeface="+mj-lt"/>
              </a:rPr>
              <a:t> recorded the </a:t>
            </a:r>
            <a:r>
              <a:rPr lang="en-IN" sz="1200" b="1" dirty="0">
                <a:latin typeface="+mj-lt"/>
              </a:rPr>
              <a:t>highest RevPAR at 8.9K</a:t>
            </a:r>
            <a:r>
              <a:rPr lang="en-IN" sz="1200" dirty="0">
                <a:latin typeface="+mj-lt"/>
              </a:rPr>
              <a:t>.</a:t>
            </a:r>
          </a:p>
          <a:p>
            <a:pPr algn="just">
              <a:lnSpc>
                <a:spcPct val="150000"/>
              </a:lnSpc>
              <a:buFont typeface="Arial" panose="020B0604020202020204" pitchFamily="34" charset="0"/>
              <a:buChar char="•"/>
            </a:pPr>
            <a:r>
              <a:rPr lang="en-IN" sz="1200" b="1" dirty="0">
                <a:latin typeface="+mj-lt"/>
              </a:rPr>
              <a:t>Hyderabad</a:t>
            </a:r>
            <a:r>
              <a:rPr lang="en-IN" sz="1200" dirty="0">
                <a:latin typeface="+mj-lt"/>
              </a:rPr>
              <a:t> posted the </a:t>
            </a:r>
            <a:r>
              <a:rPr lang="en-IN" sz="1200" b="1" dirty="0">
                <a:latin typeface="+mj-lt"/>
              </a:rPr>
              <a:t>lowest RevPAR at 5.4K</a:t>
            </a:r>
            <a:r>
              <a:rPr lang="en-IN" sz="1200" dirty="0">
                <a:latin typeface="+mj-lt"/>
              </a:rPr>
              <a:t>.</a:t>
            </a:r>
          </a:p>
        </p:txBody>
      </p:sp>
      <p:cxnSp>
        <p:nvCxnSpPr>
          <p:cNvPr id="29" name="Straight Connector 28">
            <a:extLst>
              <a:ext uri="{FF2B5EF4-FFF2-40B4-BE49-F238E27FC236}">
                <a16:creationId xmlns:a16="http://schemas.microsoft.com/office/drawing/2014/main" id="{2D0FEA57-10B0-9231-485D-5DE5932BFFBB}"/>
              </a:ext>
            </a:extLst>
          </p:cNvPr>
          <p:cNvCxnSpPr/>
          <p:nvPr/>
        </p:nvCxnSpPr>
        <p:spPr>
          <a:xfrm>
            <a:off x="7884160" y="2844800"/>
            <a:ext cx="0" cy="3414911"/>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903608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a:xfrm>
            <a:off x="2448559" y="390045"/>
            <a:ext cx="7502577" cy="830997"/>
          </a:xfrm>
        </p:spPr>
        <p:txBody>
          <a:bodyPr/>
          <a:lstStyle/>
          <a:p>
            <a:pPr algn="ctr"/>
            <a:r>
              <a:rPr lang="en-US" dirty="0">
                <a:latin typeface="Times New Roman" panose="02020603050405020304" pitchFamily="18" charset="0"/>
                <a:cs typeface="Times New Roman" panose="02020603050405020304" pitchFamily="18" charset="0"/>
              </a:rPr>
              <a:t>Strategic Recommendations</a:t>
            </a:r>
            <a:br>
              <a:rPr lang="en-US" dirty="0"/>
            </a:br>
            <a:endParaRPr lang="en-US" dirty="0"/>
          </a:p>
        </p:txBody>
      </p:sp>
      <p:pic>
        <p:nvPicPr>
          <p:cNvPr id="3" name="Picture 2">
            <a:extLst>
              <a:ext uri="{FF2B5EF4-FFF2-40B4-BE49-F238E27FC236}">
                <a16:creationId xmlns:a16="http://schemas.microsoft.com/office/drawing/2014/main" id="{43E7FBAC-EC2A-DA58-44D0-3B0F0D2A247C}"/>
              </a:ext>
            </a:extLst>
          </p:cNvPr>
          <p:cNvPicPr>
            <a:picLocks noChangeAspect="1"/>
          </p:cNvPicPr>
          <p:nvPr/>
        </p:nvPicPr>
        <p:blipFill>
          <a:blip r:embed="rId3">
            <a:alphaModFix/>
          </a:blip>
          <a:stretch>
            <a:fillRect/>
          </a:stretch>
        </p:blipFill>
        <p:spPr>
          <a:xfrm>
            <a:off x="11070771" y="0"/>
            <a:ext cx="1023812" cy="1010163"/>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25961019-6066-553F-8E16-540D2044AD00}"/>
              </a:ext>
            </a:extLst>
          </p:cNvPr>
          <p:cNvSpPr txBox="1"/>
          <p:nvPr/>
        </p:nvSpPr>
        <p:spPr>
          <a:xfrm>
            <a:off x="685800" y="1326218"/>
            <a:ext cx="10820400" cy="5218736"/>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en-US" sz="1600" b="1" dirty="0">
                <a:solidFill>
                  <a:schemeClr val="accent4">
                    <a:lumMod val="75000"/>
                  </a:schemeClr>
                </a:solidFill>
                <a:latin typeface="+mj-lt"/>
              </a:rPr>
              <a:t>Boost Customer Ratings</a:t>
            </a:r>
          </a:p>
          <a:p>
            <a:pPr algn="just">
              <a:lnSpc>
                <a:spcPct val="150000"/>
              </a:lnSpc>
            </a:pPr>
            <a:r>
              <a:rPr lang="en-US" sz="1600" dirty="0">
                <a:latin typeface="Times New Roman" panose="02020603050405020304" pitchFamily="18" charset="0"/>
                <a:cs typeface="Times New Roman" panose="02020603050405020304" pitchFamily="18" charset="0"/>
              </a:rPr>
              <a:t>Customer ratings can be improved by ensuring consistent service quality, maintaining high standards of cleanliness, and aligning the actual guest experience with online content. Better ratings lead to higher visibility, increased bookings, and stronger brand trust.</a:t>
            </a:r>
          </a:p>
          <a:p>
            <a:pPr marL="285750" indent="-285750" algn="just">
              <a:lnSpc>
                <a:spcPct val="150000"/>
              </a:lnSpc>
              <a:buFont typeface="Wingdings" panose="05000000000000000000" pitchFamily="2" charset="2"/>
              <a:buChar char="§"/>
            </a:pPr>
            <a:r>
              <a:rPr lang="en-US" sz="1600" b="1" dirty="0">
                <a:solidFill>
                  <a:schemeClr val="accent4">
                    <a:lumMod val="75000"/>
                  </a:schemeClr>
                </a:solidFill>
                <a:latin typeface="+mj-lt"/>
              </a:rPr>
              <a:t>Implement Dynamic Pricing</a:t>
            </a:r>
            <a:r>
              <a:rPr lang="en-US" sz="1600" dirty="0">
                <a:latin typeface="+mj-lt"/>
              </a:rPr>
              <a:t>:</a:t>
            </a:r>
          </a:p>
          <a:p>
            <a:pPr algn="just">
              <a:lnSpc>
                <a:spcPct val="150000"/>
              </a:lnSpc>
            </a:pPr>
            <a:r>
              <a:rPr lang="en-US" sz="1600" dirty="0">
                <a:latin typeface="+mj-lt"/>
              </a:rPr>
              <a:t>With ADR remaining nearly flat across weekdays, weekends, and peak seasons, dynamic pricing models should be introduced across properties and platforms. This will help capture demand-driven revenue and optimize profitability throughout the year.</a:t>
            </a:r>
          </a:p>
          <a:p>
            <a:pPr marL="285750" indent="-285750" algn="just">
              <a:lnSpc>
                <a:spcPct val="150000"/>
              </a:lnSpc>
              <a:buFont typeface="Wingdings" panose="05000000000000000000" pitchFamily="2" charset="2"/>
              <a:buChar char="§"/>
            </a:pPr>
            <a:r>
              <a:rPr lang="en-US" sz="1600" b="1" dirty="0">
                <a:solidFill>
                  <a:schemeClr val="accent4">
                    <a:lumMod val="75000"/>
                  </a:schemeClr>
                </a:solidFill>
                <a:latin typeface="+mj-lt"/>
              </a:rPr>
              <a:t>Optimize Room Pricing Based on Occupancy:</a:t>
            </a:r>
          </a:p>
          <a:p>
            <a:pPr algn="just">
              <a:lnSpc>
                <a:spcPct val="150000"/>
              </a:lnSpc>
            </a:pPr>
            <a:r>
              <a:rPr lang="en-US" sz="1600" dirty="0">
                <a:latin typeface="+mj-lt"/>
              </a:rPr>
              <a:t>With overall occupancy at 57.9%, properties with lower utilization should adopt flexible pricing strategies. Adjusting rates based on demand and seasonality can improve room fill rates and drive incremental revenue.</a:t>
            </a:r>
          </a:p>
          <a:p>
            <a:pPr marL="285750" indent="-285750" algn="just">
              <a:lnSpc>
                <a:spcPct val="150000"/>
              </a:lnSpc>
              <a:buFont typeface="Wingdings" panose="05000000000000000000" pitchFamily="2" charset="2"/>
              <a:buChar char="§"/>
            </a:pPr>
            <a:r>
              <a:rPr lang="en-US" sz="1600" b="1" dirty="0">
                <a:solidFill>
                  <a:schemeClr val="accent4">
                    <a:lumMod val="75000"/>
                  </a:schemeClr>
                </a:solidFill>
                <a:latin typeface="+mj-lt"/>
              </a:rPr>
              <a:t>Address High Cancellation Rates:</a:t>
            </a:r>
          </a:p>
          <a:p>
            <a:pPr algn="just">
              <a:lnSpc>
                <a:spcPct val="150000"/>
              </a:lnSpc>
            </a:pPr>
            <a:r>
              <a:rPr lang="en-US" sz="1600" dirty="0">
                <a:latin typeface="+mj-lt"/>
              </a:rPr>
              <a:t>Channels like Others and MakeMyTrip show elevated cancellation rates (~25%), which negatively impact search rankings and booking conversions. Elite rooms also show high cancellation ratios. These areas require focused attention through better policies, content accuracy, and guest engagement.</a:t>
            </a:r>
          </a:p>
        </p:txBody>
      </p:sp>
    </p:spTree>
    <p:extLst>
      <p:ext uri="{BB962C8B-B14F-4D97-AF65-F5344CB8AC3E}">
        <p14:creationId xmlns:p14="http://schemas.microsoft.com/office/powerpoint/2010/main" val="4120671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a:xfrm>
            <a:off x="3495040" y="630427"/>
            <a:ext cx="5039360" cy="759471"/>
          </a:xfrm>
        </p:spPr>
        <p:txBody>
          <a:bodyPr/>
          <a:lstStyle/>
          <a:p>
            <a:r>
              <a:rPr lang="en-US" dirty="0">
                <a:latin typeface="Times New Roman" panose="02020603050405020304" pitchFamily="18" charset="0"/>
                <a:cs typeface="Times New Roman" panose="02020603050405020304" pitchFamily="18" charset="0"/>
              </a:rPr>
              <a:t>Resources Utilized</a:t>
            </a:r>
            <a:br>
              <a:rPr lang="en-US" dirty="0">
                <a:latin typeface="Times New Roman" panose="02020603050405020304" pitchFamily="18" charset="0"/>
                <a:cs typeface="Times New Roman" panose="02020603050405020304" pitchFamily="18" charset="0"/>
              </a:rPr>
            </a:br>
            <a:endParaRPr lang="en-US" dirty="0"/>
          </a:p>
          <a:p>
            <a:endParaRPr lang="en-US" dirty="0"/>
          </a:p>
        </p:txBody>
      </p:sp>
      <p:pic>
        <p:nvPicPr>
          <p:cNvPr id="5" name="Picture 4">
            <a:extLst>
              <a:ext uri="{FF2B5EF4-FFF2-40B4-BE49-F238E27FC236}">
                <a16:creationId xmlns:a16="http://schemas.microsoft.com/office/drawing/2014/main" id="{BB1D06C3-56DC-9069-F404-44D4A89D0080}"/>
              </a:ext>
            </a:extLst>
          </p:cNvPr>
          <p:cNvPicPr>
            <a:picLocks noChangeAspect="1"/>
          </p:cNvPicPr>
          <p:nvPr/>
        </p:nvPicPr>
        <p:blipFill>
          <a:blip r:embed="rId2">
            <a:alphaModFix/>
          </a:blip>
          <a:stretch>
            <a:fillRect/>
          </a:stretch>
        </p:blipFill>
        <p:spPr>
          <a:xfrm>
            <a:off x="11070771" y="0"/>
            <a:ext cx="1023812" cy="1010163"/>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DA1BDE58-75A2-7F33-1012-3BDDB518BC5B}"/>
              </a:ext>
            </a:extLst>
          </p:cNvPr>
          <p:cNvSpPr txBox="1"/>
          <p:nvPr/>
        </p:nvSpPr>
        <p:spPr>
          <a:xfrm>
            <a:off x="1544320" y="2032000"/>
            <a:ext cx="3007360" cy="1289071"/>
          </a:xfrm>
          <a:prstGeom prst="rect">
            <a:avLst/>
          </a:prstGeom>
          <a:noFill/>
        </p:spPr>
        <p:txBody>
          <a:bodyPr wrap="square" rtlCol="0">
            <a:spAutoFit/>
          </a:bodyPr>
          <a:lstStyle/>
          <a:p>
            <a:pPr algn="just">
              <a:lnSpc>
                <a:spcPct val="150000"/>
              </a:lnSpc>
            </a:pPr>
            <a:r>
              <a:rPr lang="en-IN" dirty="0">
                <a:latin typeface="+mj-lt"/>
              </a:rPr>
              <a:t>Image Courtesy:</a:t>
            </a:r>
          </a:p>
          <a:p>
            <a:pPr marL="285750" indent="-285750" algn="just">
              <a:lnSpc>
                <a:spcPct val="150000"/>
              </a:lnSpc>
              <a:buFont typeface="Wingdings" panose="05000000000000000000" pitchFamily="2" charset="2"/>
              <a:buChar char="§"/>
            </a:pPr>
            <a:r>
              <a:rPr lang="en-IN" dirty="0">
                <a:latin typeface="+mj-lt"/>
              </a:rPr>
              <a:t>Icon by </a:t>
            </a:r>
            <a:r>
              <a:rPr lang="en-IN" dirty="0">
                <a:latin typeface="+mj-lt"/>
                <a:hlinkClick r:id="rId3"/>
              </a:rPr>
              <a:t>Freepik</a:t>
            </a:r>
            <a:endParaRPr lang="en-IN" dirty="0">
              <a:latin typeface="+mj-lt"/>
            </a:endParaRPr>
          </a:p>
          <a:p>
            <a:pPr marL="285750" indent="-285750" algn="just">
              <a:lnSpc>
                <a:spcPct val="150000"/>
              </a:lnSpc>
              <a:buFont typeface="Wingdings" panose="05000000000000000000" pitchFamily="2" charset="2"/>
              <a:buChar char="§"/>
            </a:pPr>
            <a:r>
              <a:rPr lang="en-IN" dirty="0">
                <a:latin typeface="+mj-lt"/>
              </a:rPr>
              <a:t>Photo by </a:t>
            </a:r>
            <a:r>
              <a:rPr lang="en-IN" dirty="0">
                <a:latin typeface="+mj-lt"/>
                <a:hlinkClick r:id="rId4"/>
              </a:rPr>
              <a:t>Google Gemini</a:t>
            </a:r>
            <a:endParaRPr lang="en-IN" dirty="0">
              <a:latin typeface="+mj-lt"/>
            </a:endParaRPr>
          </a:p>
        </p:txBody>
      </p:sp>
      <p:sp>
        <p:nvSpPr>
          <p:cNvPr id="14" name="AutoShape 4">
            <a:extLst>
              <a:ext uri="{FF2B5EF4-FFF2-40B4-BE49-F238E27FC236}">
                <a16:creationId xmlns:a16="http://schemas.microsoft.com/office/drawing/2014/main" id="{E3FA0706-E457-BA01-80F4-3BB1C4B6FE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6" name="Picture 15">
            <a:extLst>
              <a:ext uri="{FF2B5EF4-FFF2-40B4-BE49-F238E27FC236}">
                <a16:creationId xmlns:a16="http://schemas.microsoft.com/office/drawing/2014/main" id="{0B07C601-513E-F01B-4B1A-ECE4A54FDB83}"/>
              </a:ext>
            </a:extLst>
          </p:cNvPr>
          <p:cNvPicPr>
            <a:picLocks noChangeAspect="1"/>
          </p:cNvPicPr>
          <p:nvPr/>
        </p:nvPicPr>
        <p:blipFill>
          <a:blip r:embed="rId5"/>
          <a:stretch>
            <a:fillRect/>
          </a:stretch>
        </p:blipFill>
        <p:spPr>
          <a:xfrm>
            <a:off x="4720771" y="2032000"/>
            <a:ext cx="6350000" cy="2946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15534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81582-D49E-96E2-7844-7AD74534F246}"/>
            </a:ext>
          </a:extLst>
        </p:cNvPr>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AEF15EF4-6620-10FD-5824-24EE9D5A13CF}"/>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11" name="Title 10">
            <a:extLst>
              <a:ext uri="{FF2B5EF4-FFF2-40B4-BE49-F238E27FC236}">
                <a16:creationId xmlns:a16="http://schemas.microsoft.com/office/drawing/2014/main" id="{DCED54DC-DA30-3E24-614F-E05AA1B0F333}"/>
              </a:ext>
            </a:extLst>
          </p:cNvPr>
          <p:cNvSpPr>
            <a:spLocks noGrp="1"/>
          </p:cNvSpPr>
          <p:nvPr>
            <p:ph type="title"/>
          </p:nvPr>
        </p:nvSpPr>
        <p:spPr>
          <a:xfrm>
            <a:off x="2590800" y="2814320"/>
            <a:ext cx="7071359" cy="1168400"/>
          </a:xfrm>
          <a:noFill/>
        </p:spPr>
        <p:txBody>
          <a:bodyPr/>
          <a:lstStyle/>
          <a:p>
            <a:pPr algn="ctr" rtl="0" eaLnBrk="1" latinLnBrk="0" hangingPunct="1"/>
            <a:r>
              <a:rPr lang="en-US" sz="5400" dirty="0">
                <a:solidFill>
                  <a:schemeClr val="bg1">
                    <a:lumMod val="85000"/>
                  </a:schemeClr>
                </a:solidFill>
                <a:ea typeface="+mn-ea"/>
                <a:cs typeface="+mn-cs"/>
              </a:rPr>
              <a:t>THANK YOU.</a:t>
            </a:r>
            <a:endParaRPr lang="en-US" sz="5400" dirty="0">
              <a:solidFill>
                <a:schemeClr val="bg1">
                  <a:lumMod val="85000"/>
                </a:schemeClr>
              </a:solidFill>
            </a:endParaRPr>
          </a:p>
        </p:txBody>
      </p:sp>
      <p:pic>
        <p:nvPicPr>
          <p:cNvPr id="2" name="Picture 1">
            <a:extLst>
              <a:ext uri="{FF2B5EF4-FFF2-40B4-BE49-F238E27FC236}">
                <a16:creationId xmlns:a16="http://schemas.microsoft.com/office/drawing/2014/main" id="{C19AB81D-37A8-8809-1E03-8C1AD17577CA}"/>
              </a:ext>
            </a:extLst>
          </p:cNvPr>
          <p:cNvPicPr>
            <a:picLocks noChangeAspect="1"/>
          </p:cNvPicPr>
          <p:nvPr/>
        </p:nvPicPr>
        <p:blipFill>
          <a:blip r:embed="rId3">
            <a:alphaModFix/>
          </a:blip>
          <a:stretch>
            <a:fillRect/>
          </a:stretch>
        </p:blipFill>
        <p:spPr>
          <a:xfrm>
            <a:off x="11070771" y="0"/>
            <a:ext cx="1023812" cy="10101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191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a:xfrm>
            <a:off x="660400" y="505081"/>
            <a:ext cx="4275138" cy="830997"/>
          </a:xfrm>
        </p:spPr>
        <p:txBody>
          <a:bodyPr/>
          <a:lstStyle/>
          <a:p>
            <a:r>
              <a:rPr lang="en-US" dirty="0"/>
              <a:t>Agenda</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a:xfrm>
            <a:off x="660400" y="1242655"/>
            <a:ext cx="4897120" cy="5110264"/>
          </a:xfrm>
        </p:spPr>
        <p:txBody>
          <a:bodyPr/>
          <a:lstStyle/>
          <a:p>
            <a:r>
              <a:rPr lang="en-US" sz="1600" dirty="0">
                <a:latin typeface="Times New Roman" panose="02020603050405020304" pitchFamily="18" charset="0"/>
                <a:cs typeface="Times New Roman" panose="02020603050405020304" pitchFamily="18" charset="0"/>
              </a:rPr>
              <a:t>Business Overview</a:t>
            </a:r>
          </a:p>
          <a:p>
            <a:r>
              <a:rPr lang="en-US" sz="1600" dirty="0">
                <a:latin typeface="Times New Roman" panose="02020603050405020304" pitchFamily="18" charset="0"/>
                <a:cs typeface="Times New Roman" panose="02020603050405020304" pitchFamily="18" charset="0"/>
              </a:rPr>
              <a:t>Problem Statement</a:t>
            </a:r>
          </a:p>
          <a:p>
            <a:r>
              <a:rPr lang="en-US" sz="1600" dirty="0">
                <a:latin typeface="Times New Roman" panose="02020603050405020304" pitchFamily="18" charset="0"/>
                <a:cs typeface="Times New Roman" panose="02020603050405020304" pitchFamily="18" charset="0"/>
              </a:rPr>
              <a:t>What’s Next? Strategic Goal</a:t>
            </a:r>
          </a:p>
          <a:p>
            <a:r>
              <a:rPr lang="en-US" sz="1600" dirty="0" err="1">
                <a:latin typeface="Times New Roman" panose="02020603050405020304" pitchFamily="18" charset="0"/>
                <a:cs typeface="Times New Roman" panose="02020603050405020304" pitchFamily="18" charset="0"/>
              </a:rPr>
              <a:t>AtliQ</a:t>
            </a:r>
            <a:r>
              <a:rPr lang="en-US" sz="1600" dirty="0">
                <a:latin typeface="Times New Roman" panose="02020603050405020304" pitchFamily="18" charset="0"/>
                <a:cs typeface="Times New Roman" panose="02020603050405020304" pitchFamily="18" charset="0"/>
              </a:rPr>
              <a:t> Grands Hotel Chain System</a:t>
            </a:r>
          </a:p>
          <a:p>
            <a:r>
              <a:rPr lang="en-US" sz="1600" dirty="0">
                <a:latin typeface="Times New Roman" panose="02020603050405020304" pitchFamily="18" charset="0"/>
                <a:cs typeface="Times New Roman" panose="02020603050405020304" pitchFamily="18" charset="0"/>
              </a:rPr>
              <a:t>Entity-Relationship Diagram (ERD)</a:t>
            </a:r>
          </a:p>
          <a:p>
            <a:r>
              <a:rPr lang="en-US" sz="1600" dirty="0">
                <a:latin typeface="Times New Roman" panose="02020603050405020304" pitchFamily="18" charset="0"/>
                <a:cs typeface="Times New Roman" panose="02020603050405020304" pitchFamily="18" charset="0"/>
              </a:rPr>
              <a:t>Key Performance Indicators (KPIs)</a:t>
            </a:r>
          </a:p>
          <a:p>
            <a:r>
              <a:rPr lang="en-US" sz="1600" dirty="0">
                <a:latin typeface="Times New Roman" panose="02020603050405020304" pitchFamily="18" charset="0"/>
                <a:cs typeface="Times New Roman" panose="02020603050405020304" pitchFamily="18" charset="0"/>
              </a:rPr>
              <a:t>Dashboard Visualization</a:t>
            </a:r>
          </a:p>
          <a:p>
            <a:r>
              <a:rPr lang="en-US" sz="1600" dirty="0">
                <a:latin typeface="Times New Roman" panose="02020603050405020304" pitchFamily="18" charset="0"/>
                <a:cs typeface="Times New Roman" panose="02020603050405020304" pitchFamily="18" charset="0"/>
              </a:rPr>
              <a:t>Insights Achieved</a:t>
            </a:r>
          </a:p>
          <a:p>
            <a:r>
              <a:rPr lang="en-US" sz="1600" dirty="0">
                <a:latin typeface="Times New Roman" panose="02020603050405020304" pitchFamily="18" charset="0"/>
                <a:cs typeface="Times New Roman" panose="02020603050405020304" pitchFamily="18" charset="0"/>
              </a:rPr>
              <a:t>Strategic Recommendations</a:t>
            </a:r>
          </a:p>
          <a:p>
            <a:r>
              <a:rPr lang="en-US" sz="1600" dirty="0">
                <a:latin typeface="Times New Roman" panose="02020603050405020304" pitchFamily="18" charset="0"/>
                <a:cs typeface="Times New Roman" panose="02020603050405020304" pitchFamily="18" charset="0"/>
              </a:rPr>
              <a:t>Resources Utilized</a:t>
            </a:r>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4294967295"/>
          </p:nvPr>
        </p:nvPicPr>
        <p:blipFill>
          <a:blip r:embed="rId3"/>
          <a:srcRect l="15351" r="15351"/>
          <a:stretch>
            <a:fillRect/>
          </a:stretch>
        </p:blipFill>
        <p:spPr>
          <a:xfrm>
            <a:off x="5831387" y="613214"/>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pic>
      <p:pic>
        <p:nvPicPr>
          <p:cNvPr id="3" name="Picture 2">
            <a:extLst>
              <a:ext uri="{FF2B5EF4-FFF2-40B4-BE49-F238E27FC236}">
                <a16:creationId xmlns:a16="http://schemas.microsoft.com/office/drawing/2014/main" id="{3120A216-D646-6820-DB04-D3EFE6A272B2}"/>
              </a:ext>
            </a:extLst>
          </p:cNvPr>
          <p:cNvPicPr>
            <a:picLocks noChangeAspect="1"/>
          </p:cNvPicPr>
          <p:nvPr/>
        </p:nvPicPr>
        <p:blipFill>
          <a:blip r:embed="rId4"/>
          <a:stretch>
            <a:fillRect/>
          </a:stretch>
        </p:blipFill>
        <p:spPr>
          <a:xfrm>
            <a:off x="6868886" y="1382485"/>
            <a:ext cx="4818255" cy="48622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BBC91D01-4376-2E1E-1181-338BE233067C}"/>
              </a:ext>
            </a:extLst>
          </p:cNvPr>
          <p:cNvPicPr>
            <a:picLocks noChangeAspect="1"/>
          </p:cNvPicPr>
          <p:nvPr/>
        </p:nvPicPr>
        <p:blipFill>
          <a:blip r:embed="rId5">
            <a:alphaModFix/>
          </a:blip>
          <a:stretch>
            <a:fillRect/>
          </a:stretch>
        </p:blipFill>
        <p:spPr>
          <a:xfrm>
            <a:off x="11070771" y="0"/>
            <a:ext cx="1023812" cy="101016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D463156-DB81-73A8-97B4-5A846E6C7F24}"/>
              </a:ext>
            </a:extLst>
          </p:cNvPr>
          <p:cNvPicPr>
            <a:picLocks noChangeAspect="1"/>
          </p:cNvPicPr>
          <p:nvPr/>
        </p:nvPicPr>
        <p:blipFill>
          <a:blip r:embed="rId6"/>
          <a:stretch>
            <a:fillRect/>
          </a:stretch>
        </p:blipFill>
        <p:spPr>
          <a:xfrm>
            <a:off x="5729893" y="505081"/>
            <a:ext cx="1808827" cy="1808827"/>
          </a:xfrm>
          <a:prstGeom prst="rect">
            <a:avLst/>
          </a:prstGeom>
        </p:spPr>
      </p:pic>
    </p:spTree>
    <p:extLst>
      <p:ext uri="{BB962C8B-B14F-4D97-AF65-F5344CB8AC3E}">
        <p14:creationId xmlns:p14="http://schemas.microsoft.com/office/powerpoint/2010/main" val="1341901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a:xfrm>
            <a:off x="660400" y="505081"/>
            <a:ext cx="5191760" cy="886839"/>
          </a:xfrm>
        </p:spPr>
        <p:txBody>
          <a:bodyPr/>
          <a:lstStyle/>
          <a:p>
            <a:r>
              <a:rPr lang="en-US" dirty="0"/>
              <a:t>Business Overview</a:t>
            </a:r>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a:xfrm>
            <a:off x="579120" y="1391920"/>
            <a:ext cx="6136640" cy="4521200"/>
          </a:xfrm>
        </p:spPr>
        <p:txBody>
          <a:bodyPr/>
          <a:lstStyle/>
          <a:p>
            <a:pPr>
              <a:lnSpc>
                <a:spcPct val="150000"/>
              </a:lnSpc>
            </a:pPr>
            <a:r>
              <a:rPr lang="en-US" sz="1600" dirty="0">
                <a:latin typeface="+mj-lt"/>
              </a:rPr>
              <a:t> </a:t>
            </a:r>
            <a:r>
              <a:rPr lang="en-US" sz="3200" dirty="0" err="1">
                <a:latin typeface="+mj-lt"/>
              </a:rPr>
              <a:t>A</a:t>
            </a:r>
            <a:r>
              <a:rPr lang="en-US" sz="1600" dirty="0" err="1">
                <a:latin typeface="+mj-lt"/>
              </a:rPr>
              <a:t>tliQ</a:t>
            </a:r>
            <a:r>
              <a:rPr lang="en-US" sz="1600" dirty="0">
                <a:latin typeface="+mj-lt"/>
              </a:rPr>
              <a:t> Grands is a luxury hotel chain with five-star properties across major Indian states including Maharashtra, Delhi, Karnataka, and Tamil Nadu. Renowned for its premium hospitality, world-class amenities, and exceptional guest experiences, the brand has been serving business and leisure travelers for over 20 years.</a:t>
            </a:r>
          </a:p>
          <a:p>
            <a:pPr>
              <a:lnSpc>
                <a:spcPct val="150000"/>
              </a:lnSpc>
            </a:pPr>
            <a:r>
              <a:rPr lang="en-US" sz="1600" b="1" dirty="0">
                <a:latin typeface="+mj-lt"/>
              </a:rPr>
              <a:t>Hotel Properties: </a:t>
            </a:r>
            <a:r>
              <a:rPr lang="en-US" sz="1600" dirty="0" err="1">
                <a:latin typeface="+mj-lt"/>
              </a:rPr>
              <a:t>AtliQ</a:t>
            </a:r>
            <a:r>
              <a:rPr lang="en-US" sz="1600" dirty="0">
                <a:latin typeface="+mj-lt"/>
              </a:rPr>
              <a:t> Bay, </a:t>
            </a:r>
            <a:r>
              <a:rPr lang="en-US" sz="1600" dirty="0" err="1">
                <a:latin typeface="+mj-lt"/>
              </a:rPr>
              <a:t>AtliQ</a:t>
            </a:r>
            <a:r>
              <a:rPr lang="en-US" sz="1600" dirty="0">
                <a:latin typeface="+mj-lt"/>
              </a:rPr>
              <a:t> Blu, </a:t>
            </a:r>
            <a:r>
              <a:rPr lang="en-US" sz="1600" dirty="0" err="1">
                <a:latin typeface="+mj-lt"/>
              </a:rPr>
              <a:t>AtliQ</a:t>
            </a:r>
            <a:r>
              <a:rPr lang="en-US" sz="1600" dirty="0">
                <a:latin typeface="+mj-lt"/>
              </a:rPr>
              <a:t> City, </a:t>
            </a:r>
            <a:r>
              <a:rPr lang="en-US" sz="1600" dirty="0" err="1">
                <a:latin typeface="+mj-lt"/>
              </a:rPr>
              <a:t>AtliQ</a:t>
            </a:r>
            <a:r>
              <a:rPr lang="en-US" sz="1600" dirty="0">
                <a:latin typeface="+mj-lt"/>
              </a:rPr>
              <a:t> Exotica, </a:t>
            </a:r>
            <a:r>
              <a:rPr lang="en-US" sz="1600" dirty="0" err="1">
                <a:latin typeface="+mj-lt"/>
              </a:rPr>
              <a:t>AtliQ</a:t>
            </a:r>
            <a:r>
              <a:rPr lang="en-US" sz="1600" dirty="0">
                <a:latin typeface="+mj-lt"/>
              </a:rPr>
              <a:t> Grands, </a:t>
            </a:r>
            <a:r>
              <a:rPr lang="en-US" sz="1600" dirty="0" err="1">
                <a:latin typeface="+mj-lt"/>
              </a:rPr>
              <a:t>AtliQ</a:t>
            </a:r>
            <a:r>
              <a:rPr lang="en-US" sz="1600" dirty="0">
                <a:latin typeface="+mj-lt"/>
              </a:rPr>
              <a:t> Palace, </a:t>
            </a:r>
            <a:r>
              <a:rPr lang="en-US" sz="1600" dirty="0" err="1">
                <a:latin typeface="+mj-lt"/>
              </a:rPr>
              <a:t>AtliQ</a:t>
            </a:r>
            <a:r>
              <a:rPr lang="en-US" sz="1600" dirty="0">
                <a:latin typeface="+mj-lt"/>
              </a:rPr>
              <a:t> Seasons.</a:t>
            </a:r>
          </a:p>
          <a:p>
            <a:pPr>
              <a:lnSpc>
                <a:spcPct val="150000"/>
              </a:lnSpc>
            </a:pPr>
            <a:r>
              <a:rPr lang="en-US" sz="1600" b="1" dirty="0">
                <a:latin typeface="+mj-lt"/>
              </a:rPr>
              <a:t>Room Categories/Class: </a:t>
            </a:r>
            <a:r>
              <a:rPr lang="en-US" sz="1600" dirty="0">
                <a:latin typeface="+mj-lt"/>
              </a:rPr>
              <a:t>Business, Standard, Luxury, Elite, Premium and Presidential.</a:t>
            </a:r>
          </a:p>
          <a:p>
            <a:pPr>
              <a:lnSpc>
                <a:spcPct val="150000"/>
              </a:lnSpc>
            </a:pPr>
            <a:r>
              <a:rPr lang="en-US" sz="1600" b="1" dirty="0">
                <a:latin typeface="+mj-lt"/>
              </a:rPr>
              <a:t>City Locations: </a:t>
            </a:r>
            <a:r>
              <a:rPr lang="en-US" sz="1600" dirty="0">
                <a:latin typeface="+mj-lt"/>
              </a:rPr>
              <a:t>Hyderabad, Bangalore, Mumbai and Delhi.</a:t>
            </a:r>
          </a:p>
          <a:p>
            <a:pPr marL="0" indent="0">
              <a:buNone/>
            </a:pPr>
            <a:endParaRPr lang="en-US" dirty="0"/>
          </a:p>
        </p:txBody>
      </p:sp>
      <p:pic>
        <p:nvPicPr>
          <p:cNvPr id="2" name="Picture 1">
            <a:extLst>
              <a:ext uri="{FF2B5EF4-FFF2-40B4-BE49-F238E27FC236}">
                <a16:creationId xmlns:a16="http://schemas.microsoft.com/office/drawing/2014/main" id="{6BA81795-FB24-750B-D5A9-8C7E6935A2BB}"/>
              </a:ext>
            </a:extLst>
          </p:cNvPr>
          <p:cNvPicPr>
            <a:picLocks noChangeAspect="1"/>
          </p:cNvPicPr>
          <p:nvPr/>
        </p:nvPicPr>
        <p:blipFill>
          <a:blip r:embed="rId2">
            <a:alphaModFix/>
          </a:blip>
          <a:stretch>
            <a:fillRect/>
          </a:stretch>
        </p:blipFill>
        <p:spPr>
          <a:xfrm>
            <a:off x="11070771" y="0"/>
            <a:ext cx="1023812" cy="101016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EC83662-AC5E-54ED-0E82-71B633DDB4AB}"/>
              </a:ext>
            </a:extLst>
          </p:cNvPr>
          <p:cNvPicPr>
            <a:picLocks noChangeAspect="1"/>
          </p:cNvPicPr>
          <p:nvPr/>
        </p:nvPicPr>
        <p:blipFill>
          <a:blip r:embed="rId3"/>
          <a:stretch>
            <a:fillRect/>
          </a:stretch>
        </p:blipFill>
        <p:spPr>
          <a:xfrm>
            <a:off x="6918960" y="1122680"/>
            <a:ext cx="4612640" cy="512572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96770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a:xfrm>
            <a:off x="1187727" y="660105"/>
            <a:ext cx="9809480" cy="700115"/>
          </a:xfrm>
        </p:spPr>
        <p:txBody>
          <a:bodyPr/>
          <a:lstStyle/>
          <a:p>
            <a:r>
              <a:rPr lang="en-US" dirty="0">
                <a:latin typeface="Times New Roman" panose="02020603050405020304" pitchFamily="18" charset="0"/>
                <a:cs typeface="Times New Roman" panose="02020603050405020304" pitchFamily="18" charset="0"/>
              </a:rPr>
              <a:t>Problem Statement</a:t>
            </a:r>
          </a:p>
        </p:txBody>
      </p:sp>
      <p:pic>
        <p:nvPicPr>
          <p:cNvPr id="2" name="Picture 1">
            <a:extLst>
              <a:ext uri="{FF2B5EF4-FFF2-40B4-BE49-F238E27FC236}">
                <a16:creationId xmlns:a16="http://schemas.microsoft.com/office/drawing/2014/main" id="{4A7E02EE-3425-9343-70C5-5DD90C6A6C6D}"/>
              </a:ext>
            </a:extLst>
          </p:cNvPr>
          <p:cNvPicPr>
            <a:picLocks noChangeAspect="1"/>
          </p:cNvPicPr>
          <p:nvPr/>
        </p:nvPicPr>
        <p:blipFill>
          <a:blip r:embed="rId2">
            <a:alphaModFix/>
          </a:blip>
          <a:stretch>
            <a:fillRect/>
          </a:stretch>
        </p:blipFill>
        <p:spPr>
          <a:xfrm>
            <a:off x="11070771" y="0"/>
            <a:ext cx="1023812" cy="1010163"/>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6F03805B-8DC3-FEFE-410A-A1F789B16D3B}"/>
              </a:ext>
            </a:extLst>
          </p:cNvPr>
          <p:cNvSpPr txBox="1"/>
          <p:nvPr/>
        </p:nvSpPr>
        <p:spPr>
          <a:xfrm>
            <a:off x="602257" y="2088218"/>
            <a:ext cx="10980420" cy="1704569"/>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en-US" dirty="0" err="1">
                <a:latin typeface="+mj-lt"/>
              </a:rPr>
              <a:t>AtliQ</a:t>
            </a:r>
            <a:r>
              <a:rPr lang="en-US" dirty="0">
                <a:latin typeface="+mj-lt"/>
              </a:rPr>
              <a:t> Grands, a leading five-star hotel chain in India, is losing market share and revenue in the luxury/business segment due to strong competitor strategies and ineffective management decisions. To address this, the management seeks to adopt Business and Data Intelligence for informed decision-making, but currently lacks an in-house analytics team.</a:t>
            </a:r>
            <a:endParaRPr lang="en-IN" dirty="0">
              <a:latin typeface="+mj-lt"/>
            </a:endParaRPr>
          </a:p>
        </p:txBody>
      </p:sp>
      <p:sp>
        <p:nvSpPr>
          <p:cNvPr id="6" name="TextBox 5">
            <a:extLst>
              <a:ext uri="{FF2B5EF4-FFF2-40B4-BE49-F238E27FC236}">
                <a16:creationId xmlns:a16="http://schemas.microsoft.com/office/drawing/2014/main" id="{AA8EAE6F-3B72-0C98-D257-51D7E86B0545}"/>
              </a:ext>
            </a:extLst>
          </p:cNvPr>
          <p:cNvSpPr txBox="1"/>
          <p:nvPr/>
        </p:nvSpPr>
        <p:spPr>
          <a:xfrm>
            <a:off x="602256" y="3855179"/>
            <a:ext cx="10980419" cy="1704569"/>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en-US" dirty="0">
                <a:latin typeface="+mj-lt"/>
              </a:rPr>
              <a:t>In response to this challenge, the management decided to onboard external data analytics expertise to uncover actionable insights from historical booking and revenue data. The goal is to build a centralized dashboard that empowers the revenue team to identify performance gaps, optimize pricing strategies, and improve channel efficiency across properties</a:t>
            </a:r>
            <a:endParaRPr lang="en-IN" dirty="0">
              <a:latin typeface="+mj-lt"/>
            </a:endParaRPr>
          </a:p>
        </p:txBody>
      </p:sp>
    </p:spTree>
    <p:extLst>
      <p:ext uri="{BB962C8B-B14F-4D97-AF65-F5344CB8AC3E}">
        <p14:creationId xmlns:p14="http://schemas.microsoft.com/office/powerpoint/2010/main" val="25800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What’s Next? Strategic Goal</a:t>
            </a:r>
          </a:p>
        </p:txBody>
      </p:sp>
      <p:pic>
        <p:nvPicPr>
          <p:cNvPr id="2" name="Picture 1">
            <a:extLst>
              <a:ext uri="{FF2B5EF4-FFF2-40B4-BE49-F238E27FC236}">
                <a16:creationId xmlns:a16="http://schemas.microsoft.com/office/drawing/2014/main" id="{64C7C5E0-4227-76C7-E0BD-DE731AEDDB6A}"/>
              </a:ext>
            </a:extLst>
          </p:cNvPr>
          <p:cNvPicPr>
            <a:picLocks noChangeAspect="1"/>
          </p:cNvPicPr>
          <p:nvPr/>
        </p:nvPicPr>
        <p:blipFill>
          <a:blip r:embed="rId2">
            <a:alphaModFix/>
          </a:blip>
          <a:stretch>
            <a:fillRect/>
          </a:stretch>
        </p:blipFill>
        <p:spPr>
          <a:xfrm>
            <a:off x="11070771" y="0"/>
            <a:ext cx="1023812" cy="1010163"/>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37540B01-66D1-3C8F-885D-7A7CA01F8824}"/>
              </a:ext>
            </a:extLst>
          </p:cNvPr>
          <p:cNvSpPr txBox="1"/>
          <p:nvPr/>
        </p:nvSpPr>
        <p:spPr>
          <a:xfrm>
            <a:off x="838200" y="1970115"/>
            <a:ext cx="5300980" cy="3366563"/>
          </a:xfrm>
          <a:prstGeom prst="rect">
            <a:avLst/>
          </a:prstGeom>
          <a:noFill/>
        </p:spPr>
        <p:txBody>
          <a:bodyPr wrap="square">
            <a:spAutoFit/>
          </a:bodyPr>
          <a:lstStyle/>
          <a:p>
            <a:pPr marL="285750" indent="-285750" algn="just">
              <a:lnSpc>
                <a:spcPct val="150000"/>
              </a:lnSpc>
              <a:buFont typeface="Wingdings" panose="05000000000000000000" pitchFamily="2" charset="2"/>
              <a:buChar char="§"/>
            </a:pPr>
            <a:r>
              <a:rPr lang="en-IN" b="1" dirty="0">
                <a:latin typeface="+mj-lt"/>
              </a:rPr>
              <a:t>Strategic Goal: </a:t>
            </a:r>
            <a:r>
              <a:rPr lang="en-IN" dirty="0">
                <a:latin typeface="+mj-lt"/>
              </a:rPr>
              <a:t>Improve market share and revenue through data-driven decision-making.</a:t>
            </a:r>
          </a:p>
          <a:p>
            <a:pPr marL="285750" indent="-285750" algn="just">
              <a:lnSpc>
                <a:spcPct val="150000"/>
              </a:lnSpc>
              <a:buFont typeface="Wingdings" panose="05000000000000000000" pitchFamily="2" charset="2"/>
              <a:buChar char="§"/>
            </a:pPr>
            <a:r>
              <a:rPr lang="en-IN" b="1" dirty="0">
                <a:latin typeface="+mj-lt"/>
              </a:rPr>
              <a:t>Objective: </a:t>
            </a:r>
            <a:r>
              <a:rPr lang="en-IN" dirty="0">
                <a:latin typeface="+mj-lt"/>
              </a:rPr>
              <a:t>Incorporate Business Intelligence to drive strategic actions across pricing, occupancy, and channel performance.</a:t>
            </a:r>
          </a:p>
          <a:p>
            <a:pPr marL="285750" indent="-285750" algn="just">
              <a:lnSpc>
                <a:spcPct val="150000"/>
              </a:lnSpc>
              <a:buFont typeface="Wingdings" panose="05000000000000000000" pitchFamily="2" charset="2"/>
              <a:buChar char="§"/>
            </a:pPr>
            <a:r>
              <a:rPr lang="en-IN" b="1" dirty="0">
                <a:latin typeface="+mj-lt"/>
              </a:rPr>
              <a:t>Aim: </a:t>
            </a:r>
            <a:r>
              <a:rPr lang="en-IN" dirty="0">
                <a:latin typeface="+mj-lt"/>
              </a:rPr>
              <a:t>Empower the revenue team to outplay competitors by identifying growth opportunities and optimizing performance through timely insights.</a:t>
            </a:r>
          </a:p>
        </p:txBody>
      </p:sp>
      <p:pic>
        <p:nvPicPr>
          <p:cNvPr id="1026" name="Picture 2">
            <a:extLst>
              <a:ext uri="{FF2B5EF4-FFF2-40B4-BE49-F238E27FC236}">
                <a16:creationId xmlns:a16="http://schemas.microsoft.com/office/drawing/2014/main" id="{E3225FB1-B9F5-B3AE-9B91-C6CB574C4B57}"/>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t="10583"/>
          <a:stretch>
            <a:fillRect/>
          </a:stretch>
        </p:blipFill>
        <p:spPr bwMode="auto">
          <a:xfrm>
            <a:off x="6786880" y="1462037"/>
            <a:ext cx="4566920" cy="450603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21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err="1">
                <a:solidFill>
                  <a:schemeClr val="tx1"/>
                </a:solidFill>
              </a:rPr>
              <a:t>AtliQ</a:t>
            </a:r>
            <a:r>
              <a:rPr lang="en-US" sz="4800" b="1" dirty="0">
                <a:solidFill>
                  <a:schemeClr val="tx1"/>
                </a:solidFill>
              </a:rPr>
              <a:t> Grands Hotel Chain System</a:t>
            </a:r>
          </a:p>
        </p:txBody>
      </p:sp>
      <p:pic>
        <p:nvPicPr>
          <p:cNvPr id="2" name="Picture 1">
            <a:extLst>
              <a:ext uri="{FF2B5EF4-FFF2-40B4-BE49-F238E27FC236}">
                <a16:creationId xmlns:a16="http://schemas.microsoft.com/office/drawing/2014/main" id="{AC369B33-F6A2-C300-243D-43CC43930C16}"/>
              </a:ext>
            </a:extLst>
          </p:cNvPr>
          <p:cNvPicPr>
            <a:picLocks noChangeAspect="1"/>
          </p:cNvPicPr>
          <p:nvPr/>
        </p:nvPicPr>
        <p:blipFill>
          <a:blip r:embed="rId2">
            <a:alphaModFix/>
          </a:blip>
          <a:stretch>
            <a:fillRect/>
          </a:stretch>
        </p:blipFill>
        <p:spPr>
          <a:xfrm>
            <a:off x="11070771" y="0"/>
            <a:ext cx="1023812" cy="1010163"/>
          </a:xfrm>
          <a:prstGeom prst="rect">
            <a:avLst/>
          </a:prstGeom>
          <a:ln>
            <a:noFill/>
          </a:ln>
          <a:effectLst>
            <a:outerShdw blurRad="292100" dist="139700" dir="2700000" algn="tl" rotWithShape="0">
              <a:srgbClr val="333333">
                <a:alpha val="65000"/>
              </a:srgbClr>
            </a:outerShdw>
          </a:effectLst>
        </p:spPr>
      </p:pic>
      <p:pic>
        <p:nvPicPr>
          <p:cNvPr id="45" name="Picture 44">
            <a:extLst>
              <a:ext uri="{FF2B5EF4-FFF2-40B4-BE49-F238E27FC236}">
                <a16:creationId xmlns:a16="http://schemas.microsoft.com/office/drawing/2014/main" id="{E232BBE7-B8A7-1ABC-9F45-8ABCEF569454}"/>
              </a:ext>
            </a:extLst>
          </p:cNvPr>
          <p:cNvPicPr>
            <a:picLocks noChangeAspect="1"/>
          </p:cNvPicPr>
          <p:nvPr/>
        </p:nvPicPr>
        <p:blipFill>
          <a:blip r:embed="rId3"/>
          <a:srcRect t="740"/>
          <a:stretch>
            <a:fillRect/>
          </a:stretch>
        </p:blipFill>
        <p:spPr>
          <a:xfrm>
            <a:off x="1930400" y="1347814"/>
            <a:ext cx="8707120" cy="50834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01748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xfrm>
            <a:off x="1296666" y="1146441"/>
            <a:ext cx="9766604" cy="338554"/>
          </a:xfrm>
          <a:prstGeom prst="rect">
            <a:avLst/>
          </a:prstGeom>
        </p:spPr>
        <p:txBody>
          <a:bodyPr anchor="ctr"/>
          <a:lstStyle/>
          <a:p>
            <a:pPr algn="ctr"/>
            <a:r>
              <a:rPr lang="en-US" sz="4800" b="1" dirty="0">
                <a:solidFill>
                  <a:schemeClr val="tx1"/>
                </a:solidFill>
              </a:rPr>
              <a:t>Entity-Relationship Diagram (ERD)</a:t>
            </a:r>
            <a:br>
              <a:rPr lang="en-US" sz="4800" b="1" dirty="0">
                <a:solidFill>
                  <a:schemeClr val="tx1"/>
                </a:solidFill>
              </a:rPr>
            </a:br>
            <a:endParaRPr lang="en-US" sz="4800" b="1" dirty="0">
              <a:solidFill>
                <a:schemeClr val="tx1"/>
              </a:solidFill>
            </a:endParaRPr>
          </a:p>
        </p:txBody>
      </p:sp>
      <p:sp>
        <p:nvSpPr>
          <p:cNvPr id="44" name="TextBox 43">
            <a:extLst>
              <a:ext uri="{FF2B5EF4-FFF2-40B4-BE49-F238E27FC236}">
                <a16:creationId xmlns:a16="http://schemas.microsoft.com/office/drawing/2014/main" id="{AB2D8CCC-2870-4227-ABD9-02D24FF59C9D}"/>
              </a:ext>
            </a:extLst>
          </p:cNvPr>
          <p:cNvSpPr txBox="1"/>
          <p:nvPr/>
        </p:nvSpPr>
        <p:spPr>
          <a:xfrm>
            <a:off x="832935" y="2410633"/>
            <a:ext cx="604158"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Jul</a:t>
            </a:r>
          </a:p>
        </p:txBody>
      </p:sp>
      <p:sp>
        <p:nvSpPr>
          <p:cNvPr id="54" name="TextBox 53">
            <a:extLst>
              <a:ext uri="{FF2B5EF4-FFF2-40B4-BE49-F238E27FC236}">
                <a16:creationId xmlns:a16="http://schemas.microsoft.com/office/drawing/2014/main" id="{A9BECB44-1C03-468E-9519-E27DEFF7D5F1}"/>
              </a:ext>
            </a:extLst>
          </p:cNvPr>
          <p:cNvSpPr txBox="1"/>
          <p:nvPr/>
        </p:nvSpPr>
        <p:spPr>
          <a:xfrm>
            <a:off x="529946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c</a:t>
            </a:r>
          </a:p>
        </p:txBody>
      </p:sp>
      <p:sp>
        <p:nvSpPr>
          <p:cNvPr id="58" name="TextBox 57">
            <a:extLst>
              <a:ext uri="{FF2B5EF4-FFF2-40B4-BE49-F238E27FC236}">
                <a16:creationId xmlns:a16="http://schemas.microsoft.com/office/drawing/2014/main" id="{8A985E6F-8992-46C8-A3A9-0252AC0BD256}"/>
              </a:ext>
            </a:extLst>
          </p:cNvPr>
          <p:cNvSpPr txBox="1"/>
          <p:nvPr/>
        </p:nvSpPr>
        <p:spPr>
          <a:xfrm>
            <a:off x="7116658"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Feb</a:t>
            </a:r>
          </a:p>
        </p:txBody>
      </p:sp>
      <p:sp>
        <p:nvSpPr>
          <p:cNvPr id="60" name="TextBox 59">
            <a:extLst>
              <a:ext uri="{FF2B5EF4-FFF2-40B4-BE49-F238E27FC236}">
                <a16:creationId xmlns:a16="http://schemas.microsoft.com/office/drawing/2014/main" id="{FCB6B85C-AD04-4022-B4E1-7CDFE4556405}"/>
              </a:ext>
            </a:extLst>
          </p:cNvPr>
          <p:cNvSpPr txBox="1"/>
          <p:nvPr/>
        </p:nvSpPr>
        <p:spPr>
          <a:xfrm>
            <a:off x="8025256"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Mar</a:t>
            </a:r>
          </a:p>
        </p:txBody>
      </p:sp>
      <p:sp>
        <p:nvSpPr>
          <p:cNvPr id="62" name="TextBox 61">
            <a:extLst>
              <a:ext uri="{FF2B5EF4-FFF2-40B4-BE49-F238E27FC236}">
                <a16:creationId xmlns:a16="http://schemas.microsoft.com/office/drawing/2014/main" id="{04CD836B-A190-4A59-9ACF-3B40EAEA9BCB}"/>
              </a:ext>
            </a:extLst>
          </p:cNvPr>
          <p:cNvSpPr txBox="1"/>
          <p:nvPr/>
        </p:nvSpPr>
        <p:spPr>
          <a:xfrm>
            <a:off x="8933854"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Apr</a:t>
            </a:r>
          </a:p>
        </p:txBody>
      </p:sp>
      <p:sp>
        <p:nvSpPr>
          <p:cNvPr id="64" name="TextBox 63">
            <a:extLst>
              <a:ext uri="{FF2B5EF4-FFF2-40B4-BE49-F238E27FC236}">
                <a16:creationId xmlns:a16="http://schemas.microsoft.com/office/drawing/2014/main" id="{CA49F82E-F0CC-4890-8686-8F661F8C7332}"/>
              </a:ext>
            </a:extLst>
          </p:cNvPr>
          <p:cNvSpPr txBox="1"/>
          <p:nvPr/>
        </p:nvSpPr>
        <p:spPr>
          <a:xfrm>
            <a:off x="9842452" y="2410633"/>
            <a:ext cx="757087" cy="338554"/>
          </a:xfrm>
          <a:prstGeom prst="rect">
            <a:avLst/>
          </a:prstGeom>
          <a:noFill/>
        </p:spPr>
        <p:txBody>
          <a:bodyPr wrap="square" rtlCol="0">
            <a:spAutoFit/>
          </a:bodyPr>
          <a:lstStyle/>
          <a:p>
            <a:pPr algn="ctr"/>
            <a:r>
              <a:rPr lang="en-US" sz="1600" dirty="0">
                <a:solidFill>
                  <a:schemeClr val="bg1"/>
                </a:solidFill>
                <a:latin typeface="+mj-lt"/>
                <a:cs typeface="Biome Light" panose="020B0303030204020804" pitchFamily="34" charset="0"/>
              </a:rPr>
              <a:t>May</a:t>
            </a:r>
          </a:p>
        </p:txBody>
      </p:sp>
      <p:pic>
        <p:nvPicPr>
          <p:cNvPr id="2" name="Picture 1">
            <a:extLst>
              <a:ext uri="{FF2B5EF4-FFF2-40B4-BE49-F238E27FC236}">
                <a16:creationId xmlns:a16="http://schemas.microsoft.com/office/drawing/2014/main" id="{0AEFC19A-B5BA-D361-2267-5B2BA9101C3E}"/>
              </a:ext>
            </a:extLst>
          </p:cNvPr>
          <p:cNvPicPr>
            <a:picLocks noChangeAspect="1"/>
          </p:cNvPicPr>
          <p:nvPr/>
        </p:nvPicPr>
        <p:blipFill>
          <a:blip r:embed="rId3">
            <a:alphaModFix/>
          </a:blip>
          <a:stretch>
            <a:fillRect/>
          </a:stretch>
        </p:blipFill>
        <p:spPr>
          <a:xfrm>
            <a:off x="11070771" y="0"/>
            <a:ext cx="1023812" cy="101016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F3722A45-36A0-0E78-D0CF-C9E36CD18807}"/>
              </a:ext>
            </a:extLst>
          </p:cNvPr>
          <p:cNvPicPr>
            <a:picLocks noChangeAspect="1"/>
          </p:cNvPicPr>
          <p:nvPr/>
        </p:nvPicPr>
        <p:blipFill>
          <a:blip r:embed="rId4"/>
          <a:stretch>
            <a:fillRect/>
          </a:stretch>
        </p:blipFill>
        <p:spPr>
          <a:xfrm>
            <a:off x="1960880" y="1484995"/>
            <a:ext cx="8791059" cy="4852021"/>
          </a:xfrm>
          <a:prstGeom prst="rect">
            <a:avLst/>
          </a:prstGeom>
        </p:spPr>
      </p:pic>
    </p:spTree>
    <p:extLst>
      <p:ext uri="{BB962C8B-B14F-4D97-AF65-F5344CB8AC3E}">
        <p14:creationId xmlns:p14="http://schemas.microsoft.com/office/powerpoint/2010/main" val="1856314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0B832-7399-B75F-56B6-4972AC4835A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14FA8C4-FEBB-2021-5CB9-A94EBCABBFD8}"/>
              </a:ext>
            </a:extLst>
          </p:cNvPr>
          <p:cNvSpPr>
            <a:spLocks noGrp="1"/>
          </p:cNvSpPr>
          <p:nvPr>
            <p:ph type="title"/>
          </p:nvPr>
        </p:nvSpPr>
        <p:spPr>
          <a:xfrm>
            <a:off x="1327600" y="660106"/>
            <a:ext cx="9912720" cy="700114"/>
          </a:xfrm>
          <a:prstGeom prst="rect">
            <a:avLst/>
          </a:prstGeom>
        </p:spPr>
        <p:txBody>
          <a:bodyPr anchor="ctr"/>
          <a:lstStyle/>
          <a:p>
            <a:pPr algn="ctr"/>
            <a:r>
              <a:rPr lang="en-US" sz="4800" b="1" dirty="0">
                <a:solidFill>
                  <a:schemeClr val="tx1"/>
                </a:solidFill>
              </a:rPr>
              <a:t>Key Performance Indicators (KPIs)</a:t>
            </a:r>
          </a:p>
        </p:txBody>
      </p:sp>
      <p:pic>
        <p:nvPicPr>
          <p:cNvPr id="2" name="Picture 1">
            <a:extLst>
              <a:ext uri="{FF2B5EF4-FFF2-40B4-BE49-F238E27FC236}">
                <a16:creationId xmlns:a16="http://schemas.microsoft.com/office/drawing/2014/main" id="{1D473618-24D7-80FE-9786-CF278006DD62}"/>
              </a:ext>
            </a:extLst>
          </p:cNvPr>
          <p:cNvPicPr>
            <a:picLocks noChangeAspect="1"/>
          </p:cNvPicPr>
          <p:nvPr/>
        </p:nvPicPr>
        <p:blipFill>
          <a:blip r:embed="rId2">
            <a:alphaModFix/>
          </a:blip>
          <a:stretch>
            <a:fillRect/>
          </a:stretch>
        </p:blipFill>
        <p:spPr>
          <a:xfrm>
            <a:off x="11070771" y="0"/>
            <a:ext cx="1023812" cy="1010163"/>
          </a:xfrm>
          <a:prstGeom prst="rect">
            <a:avLst/>
          </a:prstGeom>
          <a:ln>
            <a:noFill/>
          </a:ln>
          <a:effectLst>
            <a:outerShdw blurRad="292100" dist="139700" dir="2700000" algn="tl" rotWithShape="0">
              <a:srgbClr val="333333">
                <a:alpha val="65000"/>
              </a:srgbClr>
            </a:outerShdw>
          </a:effectLst>
        </p:spPr>
      </p:pic>
      <p:sp>
        <p:nvSpPr>
          <p:cNvPr id="4" name="Rectangle 1">
            <a:extLst>
              <a:ext uri="{FF2B5EF4-FFF2-40B4-BE49-F238E27FC236}">
                <a16:creationId xmlns:a16="http://schemas.microsoft.com/office/drawing/2014/main" id="{07CCD4C0-353D-4C2D-EB0C-C5C4C06C7547}"/>
              </a:ext>
            </a:extLst>
          </p:cNvPr>
          <p:cNvSpPr>
            <a:spLocks noChangeArrowheads="1"/>
          </p:cNvSpPr>
          <p:nvPr/>
        </p:nvSpPr>
        <p:spPr bwMode="auto">
          <a:xfrm>
            <a:off x="789120" y="1625488"/>
            <a:ext cx="5571040" cy="457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lnSpc>
                <a:spcPct val="150000"/>
              </a:lnSpc>
              <a:spcBef>
                <a:spcPct val="0"/>
              </a:spcBef>
              <a:spcAft>
                <a:spcPct val="0"/>
              </a:spcAft>
              <a:buFontTx/>
              <a:buChar char="•"/>
            </a:pPr>
            <a:r>
              <a:rPr kumimoji="0" lang="en-US" altLang="en-US" sz="1600" b="1" i="0" u="none" strike="noStrike" cap="none" normalizeH="0" baseline="0" dirty="0">
                <a:ln>
                  <a:noFill/>
                </a:ln>
                <a:solidFill>
                  <a:schemeClr val="tx1"/>
                </a:solidFill>
                <a:effectLst/>
                <a:latin typeface="+mj-lt"/>
              </a:rPr>
              <a:t>ADR (Average Daily Rate):</a:t>
            </a:r>
            <a:r>
              <a:rPr lang="en-US" altLang="en-US" sz="1600" b="1" dirty="0">
                <a:latin typeface="+mj-lt"/>
              </a:rPr>
              <a:t> </a:t>
            </a:r>
            <a:r>
              <a:rPr kumimoji="0" lang="en-US" altLang="en-US" sz="1600" b="0" u="none" strike="noStrike" cap="none" normalizeH="0" baseline="0" dirty="0">
                <a:ln>
                  <a:noFill/>
                </a:ln>
                <a:solidFill>
                  <a:schemeClr val="tx1"/>
                </a:solidFill>
                <a:effectLst/>
                <a:latin typeface="+mj-lt"/>
              </a:rPr>
              <a:t>Total Rooms Revenue</a:t>
            </a:r>
            <a:r>
              <a:rPr lang="en-US" altLang="en-US" sz="1600" b="1" dirty="0"/>
              <a:t>/</a:t>
            </a:r>
            <a:r>
              <a:rPr kumimoji="0" lang="en-US" altLang="en-US" sz="1600" b="0" u="none" strike="noStrike" cap="none" normalizeH="0" baseline="0" dirty="0">
                <a:ln>
                  <a:noFill/>
                </a:ln>
                <a:solidFill>
                  <a:schemeClr val="tx1"/>
                </a:solidFill>
                <a:effectLst/>
                <a:latin typeface="+mj-lt"/>
              </a:rPr>
              <a:t>Number of Rooms Sold</a:t>
            </a:r>
          </a:p>
          <a:p>
            <a:pPr lvl="0" algn="just" eaLnBrk="0" fontAlgn="base" hangingPunct="0">
              <a:lnSpc>
                <a:spcPct val="150000"/>
              </a:lnSpc>
              <a:spcBef>
                <a:spcPct val="0"/>
              </a:spcBef>
              <a:spcAft>
                <a:spcPct val="0"/>
              </a:spcAft>
              <a:buFontTx/>
              <a:buChar char="•"/>
            </a:pPr>
            <a:r>
              <a:rPr kumimoji="0" lang="en-US" altLang="en-US" sz="1600" b="1" i="0" u="none" strike="noStrike" cap="none" normalizeH="0" baseline="0" dirty="0">
                <a:ln>
                  <a:noFill/>
                </a:ln>
                <a:solidFill>
                  <a:schemeClr val="tx1"/>
                </a:solidFill>
                <a:effectLst/>
                <a:latin typeface="+mj-lt"/>
              </a:rPr>
              <a:t>DSRN (Daily Sellable Room Nights):</a:t>
            </a:r>
            <a:r>
              <a:rPr lang="en-US" altLang="en-US" sz="1600" b="1" dirty="0">
                <a:latin typeface="+mj-lt"/>
              </a:rPr>
              <a:t> </a:t>
            </a:r>
            <a:r>
              <a:rPr kumimoji="0" lang="en-US" altLang="en-US" sz="1600" b="0" u="none" strike="noStrike" cap="none" normalizeH="0" baseline="0" dirty="0">
                <a:ln>
                  <a:noFill/>
                </a:ln>
                <a:solidFill>
                  <a:schemeClr val="tx1"/>
                </a:solidFill>
                <a:effectLst/>
                <a:latin typeface="+mj-lt"/>
              </a:rPr>
              <a:t>Total Rooms Available to Sell</a:t>
            </a:r>
            <a:r>
              <a:rPr lang="en-US" altLang="en-US" sz="1600" b="1" dirty="0"/>
              <a:t>/</a:t>
            </a:r>
            <a:r>
              <a:rPr kumimoji="0" lang="en-US" altLang="en-US" sz="1600" b="0" u="none" strike="noStrike" cap="none" normalizeH="0" baseline="0" dirty="0">
                <a:ln>
                  <a:noFill/>
                </a:ln>
                <a:solidFill>
                  <a:schemeClr val="tx1"/>
                </a:solidFill>
                <a:effectLst/>
                <a:latin typeface="+mj-lt"/>
              </a:rPr>
              <a:t>Number of Days</a:t>
            </a:r>
          </a:p>
          <a:p>
            <a:pPr lvl="0" algn="just" eaLnBrk="0" fontAlgn="base" hangingPunct="0">
              <a:lnSpc>
                <a:spcPct val="150000"/>
              </a:lnSpc>
              <a:spcBef>
                <a:spcPct val="0"/>
              </a:spcBef>
              <a:spcAft>
                <a:spcPct val="0"/>
              </a:spcAft>
              <a:buFontTx/>
              <a:buChar char="•"/>
            </a:pPr>
            <a:r>
              <a:rPr kumimoji="0" lang="en-US" altLang="en-US" sz="1600" b="1" i="0" u="none" strike="noStrike" cap="none" normalizeH="0" baseline="0" dirty="0">
                <a:ln>
                  <a:noFill/>
                </a:ln>
                <a:solidFill>
                  <a:schemeClr val="tx1"/>
                </a:solidFill>
                <a:effectLst/>
                <a:latin typeface="+mj-lt"/>
              </a:rPr>
              <a:t>DURN (Daily Utilized Room Nights): </a:t>
            </a:r>
            <a:r>
              <a:rPr kumimoji="0" lang="en-US" altLang="en-US" sz="1600" b="0" u="none" strike="noStrike" cap="none" normalizeH="0" baseline="0" dirty="0">
                <a:ln>
                  <a:noFill/>
                </a:ln>
                <a:solidFill>
                  <a:schemeClr val="tx1"/>
                </a:solidFill>
                <a:effectLst/>
                <a:latin typeface="+mj-lt"/>
              </a:rPr>
              <a:t>Total Checkouts</a:t>
            </a:r>
            <a:r>
              <a:rPr lang="en-US" altLang="en-US" b="1" dirty="0"/>
              <a:t>/</a:t>
            </a:r>
            <a:r>
              <a:rPr kumimoji="0" lang="en-US" altLang="en-US" sz="1600" b="0" u="none" strike="noStrike" cap="none" normalizeH="0" baseline="0" dirty="0">
                <a:ln>
                  <a:noFill/>
                </a:ln>
                <a:solidFill>
                  <a:schemeClr val="tx1"/>
                </a:solidFill>
                <a:effectLst/>
                <a:latin typeface="+mj-lt"/>
              </a:rPr>
              <a:t>Number of Days</a:t>
            </a:r>
          </a:p>
          <a:p>
            <a:pPr lvl="0" algn="just" eaLnBrk="0" fontAlgn="base" hangingPunct="0">
              <a:lnSpc>
                <a:spcPct val="150000"/>
              </a:lnSpc>
              <a:spcBef>
                <a:spcPct val="0"/>
              </a:spcBef>
              <a:spcAft>
                <a:spcPct val="0"/>
              </a:spcAft>
              <a:buFontTx/>
              <a:buChar char="•"/>
            </a:pPr>
            <a:r>
              <a:rPr kumimoji="0" lang="en-US" altLang="en-US" sz="1600" b="1" i="0" u="none" strike="noStrike" cap="none" normalizeH="0" baseline="0" dirty="0">
                <a:ln>
                  <a:noFill/>
                </a:ln>
                <a:solidFill>
                  <a:schemeClr val="tx1"/>
                </a:solidFill>
                <a:effectLst/>
                <a:latin typeface="+mj-lt"/>
              </a:rPr>
              <a:t>DBRN (Daily Booked Room Nights):</a:t>
            </a:r>
            <a:r>
              <a:rPr lang="en-US" altLang="en-US" sz="1600" b="1" dirty="0">
                <a:latin typeface="+mj-lt"/>
              </a:rPr>
              <a:t> </a:t>
            </a:r>
            <a:r>
              <a:rPr kumimoji="0" lang="en-US" altLang="en-US" sz="1600" b="0" u="none" strike="noStrike" cap="none" normalizeH="0" baseline="0" dirty="0">
                <a:ln>
                  <a:noFill/>
                </a:ln>
                <a:solidFill>
                  <a:schemeClr val="tx1"/>
                </a:solidFill>
                <a:effectLst/>
                <a:latin typeface="+mj-lt"/>
              </a:rPr>
              <a:t>Total Bookings</a:t>
            </a:r>
            <a:r>
              <a:rPr lang="en-US" altLang="en-US" sz="1600" b="1" dirty="0"/>
              <a:t>/</a:t>
            </a:r>
            <a:r>
              <a:rPr kumimoji="0" lang="en-US" altLang="en-US" sz="1600" b="0" u="none" strike="noStrike" cap="none" normalizeH="0" baseline="0" dirty="0">
                <a:ln>
                  <a:noFill/>
                </a:ln>
                <a:solidFill>
                  <a:schemeClr val="tx1"/>
                </a:solidFill>
                <a:effectLst/>
                <a:latin typeface="+mj-lt"/>
              </a:rPr>
              <a:t>Number of Rooms Sold</a:t>
            </a:r>
          </a:p>
          <a:p>
            <a:pPr lvl="0" algn="just" eaLnBrk="0" fontAlgn="base" hangingPunct="0">
              <a:lnSpc>
                <a:spcPct val="150000"/>
              </a:lnSpc>
              <a:spcBef>
                <a:spcPct val="0"/>
              </a:spcBef>
              <a:spcAft>
                <a:spcPct val="0"/>
              </a:spcAft>
              <a:buFontTx/>
              <a:buChar char="•"/>
            </a:pPr>
            <a:r>
              <a:rPr kumimoji="0" lang="en-US" altLang="en-US" sz="1600" b="1" i="0" u="none" strike="noStrike" cap="none" normalizeH="0" baseline="0" dirty="0">
                <a:ln>
                  <a:noFill/>
                </a:ln>
                <a:solidFill>
                  <a:schemeClr val="tx1"/>
                </a:solidFill>
                <a:effectLst/>
                <a:latin typeface="+mj-lt"/>
              </a:rPr>
              <a:t>Occupancy: %:</a:t>
            </a:r>
            <a:r>
              <a:rPr lang="en-US" altLang="en-US" sz="1600" dirty="0">
                <a:latin typeface="+mj-lt"/>
              </a:rPr>
              <a:t> </a:t>
            </a:r>
            <a:r>
              <a:rPr kumimoji="0" lang="en-US" altLang="en-US" sz="1600" b="0" u="none" strike="noStrike" cap="none" normalizeH="0" baseline="0" dirty="0">
                <a:ln>
                  <a:noFill/>
                </a:ln>
                <a:solidFill>
                  <a:schemeClr val="tx1"/>
                </a:solidFill>
                <a:effectLst/>
                <a:latin typeface="+mj-lt"/>
              </a:rPr>
              <a:t>Total Rooms Occupied</a:t>
            </a:r>
            <a:r>
              <a:rPr lang="en-US" altLang="en-US" sz="1600" b="1" dirty="0"/>
              <a:t>/</a:t>
            </a:r>
            <a:r>
              <a:rPr kumimoji="0" lang="en-US" altLang="en-US" sz="1600" b="0" u="none" strike="noStrike" cap="none" normalizeH="0" baseline="0" dirty="0">
                <a:ln>
                  <a:noFill/>
                </a:ln>
                <a:solidFill>
                  <a:schemeClr val="tx1"/>
                </a:solidFill>
                <a:effectLst/>
                <a:latin typeface="+mj-lt"/>
              </a:rPr>
              <a:t>Total Rooms Available</a:t>
            </a:r>
          </a:p>
          <a:p>
            <a:pPr lvl="0" algn="just" eaLnBrk="0" fontAlgn="base" hangingPunct="0">
              <a:lnSpc>
                <a:spcPct val="150000"/>
              </a:lnSpc>
              <a:spcBef>
                <a:spcPct val="0"/>
              </a:spcBef>
              <a:spcAft>
                <a:spcPct val="0"/>
              </a:spcAft>
              <a:buFontTx/>
              <a:buChar char="•"/>
            </a:pPr>
            <a:r>
              <a:rPr kumimoji="0" lang="en-US" altLang="en-US" sz="1600" b="1" i="0" u="none" strike="noStrike" cap="none" normalizeH="0" baseline="0" dirty="0">
                <a:ln>
                  <a:noFill/>
                </a:ln>
                <a:solidFill>
                  <a:schemeClr val="tx1"/>
                </a:solidFill>
                <a:effectLst/>
                <a:latin typeface="+mj-lt"/>
              </a:rPr>
              <a:t>RevPAR (Revenue Per Available Room):</a:t>
            </a:r>
            <a:r>
              <a:rPr lang="en-US" altLang="en-US" sz="1600" b="1" dirty="0">
                <a:latin typeface="+mj-lt"/>
              </a:rPr>
              <a:t> </a:t>
            </a:r>
            <a:r>
              <a:rPr kumimoji="0" lang="en-US" altLang="en-US" sz="1600" b="0" u="none" strike="noStrike" cap="none" normalizeH="0" baseline="0" dirty="0">
                <a:ln>
                  <a:noFill/>
                </a:ln>
                <a:solidFill>
                  <a:schemeClr val="tx1"/>
                </a:solidFill>
                <a:effectLst/>
                <a:latin typeface="+mj-lt"/>
              </a:rPr>
              <a:t>Total Revenue</a:t>
            </a:r>
            <a:r>
              <a:rPr lang="en-US" altLang="en-US" sz="1600" b="1" dirty="0"/>
              <a:t>/</a:t>
            </a:r>
            <a:r>
              <a:rPr kumimoji="0" lang="en-US" altLang="en-US" sz="1600" b="0" u="none" strike="noStrike" cap="none" normalizeH="0" baseline="0" dirty="0">
                <a:ln>
                  <a:noFill/>
                </a:ln>
                <a:solidFill>
                  <a:schemeClr val="tx1"/>
                </a:solidFill>
                <a:effectLst/>
                <a:latin typeface="+mj-lt"/>
              </a:rPr>
              <a:t>Total Rooms Available to Sell</a:t>
            </a:r>
            <a:endParaRPr lang="en-US" altLang="en-US" sz="1600" dirty="0">
              <a:latin typeface="+mj-lt"/>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mj-lt"/>
              </a:rPr>
              <a:t>Realization:</a:t>
            </a:r>
            <a:r>
              <a:rPr lang="en-US" altLang="en-US" sz="1600" b="1" dirty="0">
                <a:latin typeface="+mj-lt"/>
              </a:rPr>
              <a:t> </a:t>
            </a:r>
            <a:r>
              <a:rPr kumimoji="0" lang="en-US" altLang="en-US" sz="1600" b="0" u="none" strike="noStrike" cap="none" normalizeH="0" baseline="0" dirty="0">
                <a:ln>
                  <a:noFill/>
                </a:ln>
                <a:solidFill>
                  <a:schemeClr val="tx1"/>
                </a:solidFill>
                <a:effectLst/>
                <a:latin typeface="+mj-lt"/>
              </a:rPr>
              <a:t>DURN / DBRN</a:t>
            </a:r>
          </a:p>
        </p:txBody>
      </p:sp>
      <p:pic>
        <p:nvPicPr>
          <p:cNvPr id="1027" name="Picture 3">
            <a:extLst>
              <a:ext uri="{FF2B5EF4-FFF2-40B4-BE49-F238E27FC236}">
                <a16:creationId xmlns:a16="http://schemas.microsoft.com/office/drawing/2014/main" id="{90A5064D-DD3E-F69D-C747-D1232464C0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71" r="13229"/>
          <a:stretch>
            <a:fillRect/>
          </a:stretch>
        </p:blipFill>
        <p:spPr bwMode="auto">
          <a:xfrm>
            <a:off x="6502400" y="2163853"/>
            <a:ext cx="5364480"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535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2">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a:xfrm>
            <a:off x="4127927" y="2731239"/>
            <a:ext cx="4007183" cy="1395521"/>
          </a:xfrm>
        </p:spPr>
        <p:txBody>
          <a:bodyPr/>
          <a:lstStyle/>
          <a:p>
            <a:pPr rtl="0" eaLnBrk="1" latinLnBrk="0" hangingPunct="1"/>
            <a:r>
              <a:rPr lang="en-US" sz="4400" b="1" kern="1200" dirty="0">
                <a:solidFill>
                  <a:srgbClr val="FFFFFF"/>
                </a:solidFill>
                <a:effectLst/>
                <a:latin typeface="+mj-lt"/>
                <a:ea typeface="+mn-ea"/>
                <a:cs typeface="+mn-cs"/>
              </a:rPr>
              <a:t>Dashboard Visualization</a:t>
            </a:r>
            <a:endParaRPr lang="en-US" sz="4400" b="1" dirty="0">
              <a:latin typeface="+mj-lt"/>
            </a:endParaRPr>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DDBCAE9-AA6B-8AB9-9ADB-E10E103C12D8}"/>
              </a:ext>
            </a:extLst>
          </p:cNvPr>
          <p:cNvPicPr>
            <a:picLocks noChangeAspect="1"/>
          </p:cNvPicPr>
          <p:nvPr/>
        </p:nvPicPr>
        <p:blipFill>
          <a:blip r:embed="rId3">
            <a:alphaModFix/>
          </a:blip>
          <a:stretch>
            <a:fillRect/>
          </a:stretch>
        </p:blipFill>
        <p:spPr>
          <a:xfrm>
            <a:off x="11070771" y="0"/>
            <a:ext cx="1023812" cy="10101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1399790"/>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2">
      <a:majorFont>
        <a:latin typeface="Times New Roman"/>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A9014-ED64-4558-B1E1-D03F0EE32BEB}">
  <ds:schemaRefs>
    <ds:schemaRef ds:uri="http://schemas.microsoft.com/office/2006/metadata/properties"/>
    <ds:schemaRef ds:uri="http://schemas.microsoft.com/office/2006/documentManagement/types"/>
    <ds:schemaRef ds:uri="http://purl.org/dc/terms/"/>
    <ds:schemaRef ds:uri="71af3243-3dd4-4a8d-8c0d-dd76da1f02a5"/>
    <ds:schemaRef ds:uri="http://purl.org/dc/elements/1.1/"/>
    <ds:schemaRef ds:uri="http://purl.org/dc/dcmitype/"/>
    <ds:schemaRef ds:uri="http://schemas.microsoft.com/office/infopath/2007/PartnerControls"/>
    <ds:schemaRef ds:uri="http://schemas.openxmlformats.org/package/2006/metadata/core-properties"/>
    <ds:schemaRef ds:uri="16c05727-aa75-4e4a-9b5f-8a80a1165891"/>
    <ds:schemaRef ds:uri="http://www.w3.org/XML/1998/namespace"/>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814</TotalTime>
  <Words>905</Words>
  <Application>Microsoft Office PowerPoint</Application>
  <PresentationFormat>Widescreen</PresentationFormat>
  <Paragraphs>96</Paragraphs>
  <Slides>19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Tenorite</vt:lpstr>
      <vt:lpstr>Times New Roman</vt:lpstr>
      <vt:lpstr>Wingdings</vt:lpstr>
      <vt:lpstr>Office Theme</vt:lpstr>
      <vt:lpstr>AtliQ Grands Hospitality Analysis</vt:lpstr>
      <vt:lpstr>Agenda</vt:lpstr>
      <vt:lpstr>Business Overview</vt:lpstr>
      <vt:lpstr>Problem Statement</vt:lpstr>
      <vt:lpstr>What’s Next? Strategic Goal</vt:lpstr>
      <vt:lpstr>AtliQ Grands Hotel Chain System</vt:lpstr>
      <vt:lpstr>Entity-Relationship Diagram (ERD) </vt:lpstr>
      <vt:lpstr>Key Performance Indicators (KPIs)</vt:lpstr>
      <vt:lpstr>Dashboard Visualization</vt:lpstr>
      <vt:lpstr>Home Page </vt:lpstr>
      <vt:lpstr>City View </vt:lpstr>
      <vt:lpstr>Revenue View </vt:lpstr>
      <vt:lpstr>Booking View </vt:lpstr>
      <vt:lpstr>Executive View </vt:lpstr>
      <vt:lpstr>Strategic Recommendation</vt:lpstr>
      <vt:lpstr>Insights Achieved </vt:lpstr>
      <vt:lpstr>Strategic Recommendations </vt:lpstr>
      <vt:lpstr>Resources Utilized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Arindam Das</dc:creator>
  <cp:lastModifiedBy>Arindam Das</cp:lastModifiedBy>
  <cp:revision>15</cp:revision>
  <dcterms:created xsi:type="dcterms:W3CDTF">2025-09-26T14:19:59Z</dcterms:created>
  <dcterms:modified xsi:type="dcterms:W3CDTF">2025-09-28T06:46:59Z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